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9" r:id="rId2"/>
    <p:sldId id="384" r:id="rId3"/>
    <p:sldId id="385" r:id="rId4"/>
    <p:sldId id="399" r:id="rId5"/>
    <p:sldId id="493" r:id="rId6"/>
    <p:sldId id="499" r:id="rId7"/>
    <p:sldId id="501" r:id="rId8"/>
    <p:sldId id="504" r:id="rId9"/>
    <p:sldId id="523" r:id="rId10"/>
    <p:sldId id="507" r:id="rId11"/>
    <p:sldId id="508" r:id="rId12"/>
    <p:sldId id="509" r:id="rId13"/>
    <p:sldId id="525" r:id="rId14"/>
    <p:sldId id="526" r:id="rId15"/>
    <p:sldId id="527" r:id="rId16"/>
    <p:sldId id="528" r:id="rId17"/>
    <p:sldId id="529" r:id="rId18"/>
    <p:sldId id="530" r:id="rId19"/>
    <p:sldId id="531" r:id="rId20"/>
    <p:sldId id="532" r:id="rId21"/>
    <p:sldId id="533" r:id="rId22"/>
    <p:sldId id="521" r:id="rId23"/>
    <p:sldId id="298" r:id="rId24"/>
  </p:sldIdLst>
  <p:sldSz cx="12192000" cy="6858000"/>
  <p:notesSz cx="7010400" cy="92964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D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9" autoAdjust="0"/>
    <p:restoredTop sz="94364" autoAdjust="0"/>
  </p:normalViewPr>
  <p:slideViewPr>
    <p:cSldViewPr snapToGrid="0">
      <p:cViewPr varScale="1">
        <p:scale>
          <a:sx n="78" d="100"/>
          <a:sy n="78" d="100"/>
        </p:scale>
        <p:origin x="394" y="58"/>
      </p:cViewPr>
      <p:guideLst/>
    </p:cSldViewPr>
  </p:slideViewPr>
  <p:notesTextViewPr>
    <p:cViewPr>
      <p:scale>
        <a:sx n="1" d="1"/>
        <a:sy n="1" d="1"/>
      </p:scale>
      <p:origin x="0" y="0"/>
    </p:cViewPr>
  </p:notesTextViewPr>
  <p:sorterViewPr>
    <p:cViewPr varScale="1">
      <p:scale>
        <a:sx n="1" d="1"/>
        <a:sy n="1" d="1"/>
      </p:scale>
      <p:origin x="0" y="-27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Marcador de fecha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EF78BEE-090E-46B4-A7C2-964CFDCDD192}" type="datetimeFigureOut">
              <a:rPr lang="en-US" smtClean="0"/>
              <a:t>3/30/2022</a:t>
            </a:fld>
            <a:endParaRPr lang="en-US"/>
          </a:p>
        </p:txBody>
      </p:sp>
      <p:sp>
        <p:nvSpPr>
          <p:cNvPr id="4" name="Marcador de pie de página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77A02E3-9071-4178-9647-F1CC113127AE}" type="slidenum">
              <a:rPr lang="en-US" smtClean="0"/>
              <a:t>‹Nº›</a:t>
            </a:fld>
            <a:endParaRPr lang="en-US"/>
          </a:p>
        </p:txBody>
      </p:sp>
    </p:spTree>
    <p:extLst>
      <p:ext uri="{BB962C8B-B14F-4D97-AF65-F5344CB8AC3E}">
        <p14:creationId xmlns:p14="http://schemas.microsoft.com/office/powerpoint/2010/main" val="39816804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C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F72C90-8534-4096-9439-444402289269}" type="datetimeFigureOut">
              <a:rPr lang="es-CO" smtClean="0"/>
              <a:t>30/03/2022</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C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DDD68E2-1D68-4D04-8509-B0B16E75C8C0}" type="slidenum">
              <a:rPr lang="es-CO" smtClean="0"/>
              <a:t>‹Nº›</a:t>
            </a:fld>
            <a:endParaRPr lang="es-CO"/>
          </a:p>
        </p:txBody>
      </p:sp>
    </p:spTree>
    <p:extLst>
      <p:ext uri="{BB962C8B-B14F-4D97-AF65-F5344CB8AC3E}">
        <p14:creationId xmlns:p14="http://schemas.microsoft.com/office/powerpoint/2010/main" val="3510683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33AD5E5F-F3EF-4C12-9DB0-212428C6C171}" type="datetimeFigureOut">
              <a:rPr lang="es-CO" smtClean="0"/>
              <a:t>30/03/2022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2754413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3AD5E5F-F3EF-4C12-9DB0-212428C6C171}" type="datetimeFigureOut">
              <a:rPr lang="es-CO" smtClean="0"/>
              <a:t>30/03/2022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468475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3AD5E5F-F3EF-4C12-9DB0-212428C6C171}" type="datetimeFigureOut">
              <a:rPr lang="es-CO" smtClean="0"/>
              <a:t>30/03/2022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425605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33AD5E5F-F3EF-4C12-9DB0-212428C6C171}" type="datetimeFigureOut">
              <a:rPr lang="es-CO" smtClean="0"/>
              <a:t>30/03/2022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3037984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33AD5E5F-F3EF-4C12-9DB0-212428C6C171}" type="datetimeFigureOut">
              <a:rPr lang="es-CO" smtClean="0"/>
              <a:t>30/03/2022</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3898142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33AD5E5F-F3EF-4C12-9DB0-212428C6C171}" type="datetimeFigureOut">
              <a:rPr lang="es-CO" smtClean="0"/>
              <a:t>30/03/2022</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57980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3AD5E5F-F3EF-4C12-9DB0-212428C6C171}" type="datetimeFigureOut">
              <a:rPr lang="es-CO" smtClean="0"/>
              <a:t>30/03/2022</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14993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3AD5E5F-F3EF-4C12-9DB0-212428C6C171}" type="datetimeFigureOut">
              <a:rPr lang="es-CO" smtClean="0"/>
              <a:t>30/03/2022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2863553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3AD5E5F-F3EF-4C12-9DB0-212428C6C171}" type="datetimeFigureOut">
              <a:rPr lang="es-CO" smtClean="0"/>
              <a:t>30/03/2022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27409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3AD5E5F-F3EF-4C12-9DB0-212428C6C171}" type="datetimeFigureOut">
              <a:rPr lang="es-CO" smtClean="0"/>
              <a:t>30/03/2022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1603044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3AD5E5F-F3EF-4C12-9DB0-212428C6C171}" type="datetimeFigureOut">
              <a:rPr lang="es-CO" smtClean="0"/>
              <a:t>30/03/2022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3025421-3972-4EF1-BEA5-83312A52A54B}" type="slidenum">
              <a:rPr lang="es-CO" smtClean="0"/>
              <a:t>‹Nº›</a:t>
            </a:fld>
            <a:endParaRPr lang="es-CO"/>
          </a:p>
        </p:txBody>
      </p:sp>
    </p:spTree>
    <p:extLst>
      <p:ext uri="{BB962C8B-B14F-4D97-AF65-F5344CB8AC3E}">
        <p14:creationId xmlns:p14="http://schemas.microsoft.com/office/powerpoint/2010/main" val="3846419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AD5E5F-F3EF-4C12-9DB0-212428C6C171}" type="datetimeFigureOut">
              <a:rPr lang="es-CO" smtClean="0"/>
              <a:t>30/03/2022</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25421-3972-4EF1-BEA5-83312A52A54B}" type="slidenum">
              <a:rPr lang="es-CO" smtClean="0"/>
              <a:t>‹Nº›</a:t>
            </a:fld>
            <a:endParaRPr lang="es-CO"/>
          </a:p>
        </p:txBody>
      </p:sp>
    </p:spTree>
    <p:extLst>
      <p:ext uri="{BB962C8B-B14F-4D97-AF65-F5344CB8AC3E}">
        <p14:creationId xmlns:p14="http://schemas.microsoft.com/office/powerpoint/2010/main" val="1142394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funcionpublica.gov.co/eva/gestornormativo/norma.php?i=41355#7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4 CuadroTexto"/>
          <p:cNvSpPr txBox="1">
            <a:spLocks noChangeArrowheads="1"/>
          </p:cNvSpPr>
          <p:nvPr/>
        </p:nvSpPr>
        <p:spPr bwMode="auto">
          <a:xfrm>
            <a:off x="99391" y="1951672"/>
            <a:ext cx="7371819" cy="3508653"/>
          </a:xfrm>
          <a:prstGeom prst="rect">
            <a:avLst/>
          </a:prstGeom>
          <a:noFill/>
          <a:ln>
            <a:noFill/>
          </a:ln>
        </p:spPr>
        <p:txBody>
          <a:bodyPr wrap="square">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3600" b="1" dirty="0">
                <a:solidFill>
                  <a:schemeClr val="bg1"/>
                </a:solidFill>
                <a:latin typeface="Century Gothic" panose="020B0502020202020204" pitchFamily="34" charset="0"/>
              </a:rPr>
              <a:t>Informe Seguimiento Plan de Gestión 2020 – 2024</a:t>
            </a:r>
          </a:p>
          <a:p>
            <a:pPr algn="ctr" eaLnBrk="1" hangingPunct="1">
              <a:spcBef>
                <a:spcPct val="0"/>
              </a:spcBef>
              <a:buFontTx/>
              <a:buNone/>
            </a:pPr>
            <a:r>
              <a:rPr lang="es-CO" altLang="es-CO" sz="3000" b="1" dirty="0">
                <a:solidFill>
                  <a:schemeClr val="bg1"/>
                </a:solidFill>
                <a:latin typeface="Century Gothic" panose="020B0502020202020204" pitchFamily="34" charset="0"/>
              </a:rPr>
              <a:t>Martha Cecilia Castrillón Suárez</a:t>
            </a:r>
          </a:p>
          <a:p>
            <a:pPr algn="ctr" eaLnBrk="1" hangingPunct="1">
              <a:spcBef>
                <a:spcPct val="0"/>
              </a:spcBef>
              <a:buFontTx/>
              <a:buNone/>
            </a:pPr>
            <a:r>
              <a:rPr lang="es-CO" altLang="es-CO" sz="3000" b="1" dirty="0">
                <a:solidFill>
                  <a:schemeClr val="bg1"/>
                </a:solidFill>
                <a:latin typeface="Century Gothic" panose="020B0502020202020204" pitchFamily="34" charset="0"/>
              </a:rPr>
              <a:t>Gerente ESE Metrosalud</a:t>
            </a:r>
          </a:p>
          <a:p>
            <a:pPr algn="ctr" eaLnBrk="1" hangingPunct="1">
              <a:spcBef>
                <a:spcPct val="0"/>
              </a:spcBef>
              <a:buFontTx/>
              <a:buNone/>
            </a:pPr>
            <a:endParaRPr lang="es-CO" altLang="es-CO" sz="3000" b="1" dirty="0">
              <a:solidFill>
                <a:schemeClr val="bg1"/>
              </a:solidFill>
              <a:latin typeface="Century Gothic" panose="020B0502020202020204" pitchFamily="34" charset="0"/>
            </a:endParaRPr>
          </a:p>
          <a:p>
            <a:pPr algn="ctr" eaLnBrk="1" hangingPunct="1">
              <a:spcBef>
                <a:spcPct val="0"/>
              </a:spcBef>
              <a:buFontTx/>
              <a:buNone/>
            </a:pPr>
            <a:endParaRPr lang="es-CO" altLang="es-CO" sz="3000" b="1" dirty="0">
              <a:solidFill>
                <a:schemeClr val="bg1"/>
              </a:solidFill>
              <a:latin typeface="Century Gothic" panose="020B0502020202020204" pitchFamily="34" charset="0"/>
            </a:endParaRPr>
          </a:p>
          <a:p>
            <a:pPr algn="ctr" eaLnBrk="1" hangingPunct="1">
              <a:spcBef>
                <a:spcPct val="0"/>
              </a:spcBef>
              <a:buFontTx/>
              <a:buNone/>
            </a:pPr>
            <a:r>
              <a:rPr lang="es-CO" altLang="es-CO" sz="3000" b="1" dirty="0">
                <a:solidFill>
                  <a:schemeClr val="bg1"/>
                </a:solidFill>
                <a:latin typeface="Century Gothic" panose="020B0502020202020204" pitchFamily="34" charset="0"/>
              </a:rPr>
              <a:t>Vigencia 2021</a:t>
            </a:r>
          </a:p>
        </p:txBody>
      </p:sp>
    </p:spTree>
    <p:extLst>
      <p:ext uri="{BB962C8B-B14F-4D97-AF65-F5344CB8AC3E}">
        <p14:creationId xmlns:p14="http://schemas.microsoft.com/office/powerpoint/2010/main" val="2609109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a:spLocks noChangeArrowheads="1"/>
          </p:cNvSpPr>
          <p:nvPr/>
        </p:nvSpPr>
        <p:spPr bwMode="auto">
          <a:xfrm>
            <a:off x="2428519" y="249986"/>
            <a:ext cx="50814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CO" sz="2400" b="1" dirty="0">
                <a:solidFill>
                  <a:schemeClr val="bg1"/>
                </a:solidFill>
                <a:latin typeface="Century Gothic" panose="020B0502020202020204" pitchFamily="34" charset="0"/>
              </a:rPr>
              <a:t>Marco Legal</a:t>
            </a:r>
          </a:p>
        </p:txBody>
      </p:sp>
      <p:sp>
        <p:nvSpPr>
          <p:cNvPr id="10" name="Rectángulo 9"/>
          <p:cNvSpPr/>
          <p:nvPr/>
        </p:nvSpPr>
        <p:spPr>
          <a:xfrm>
            <a:off x="530087" y="1099930"/>
            <a:ext cx="10713612" cy="550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just">
              <a:buFont typeface="Arial" panose="020B0604020202020204" pitchFamily="34" charset="0"/>
              <a:buChar char="•"/>
            </a:pPr>
            <a:r>
              <a:rPr lang="es-CO" sz="1600" b="1" dirty="0">
                <a:solidFill>
                  <a:schemeClr val="tx1"/>
                </a:solidFill>
                <a:latin typeface="Century Gothic" panose="020B0502020202020204" pitchFamily="34" charset="0"/>
              </a:rPr>
              <a:t>Constitución Política de Colombia</a:t>
            </a:r>
          </a:p>
          <a:p>
            <a:pPr marL="285750" lvl="0" indent="-285750" algn="just">
              <a:buFont typeface="Arial" panose="020B0604020202020204" pitchFamily="34" charset="0"/>
              <a:buChar char="•"/>
            </a:pPr>
            <a:r>
              <a:rPr lang="es-CO" sz="1600" b="1" dirty="0">
                <a:solidFill>
                  <a:schemeClr val="tx1"/>
                </a:solidFill>
                <a:latin typeface="Century Gothic" panose="020B0502020202020204" pitchFamily="34" charset="0"/>
              </a:rPr>
              <a:t>La ley 152 de 1994: </a:t>
            </a:r>
            <a:r>
              <a:rPr lang="es-CO" sz="1600" dirty="0">
                <a:solidFill>
                  <a:schemeClr val="tx1"/>
                </a:solidFill>
                <a:latin typeface="Century Gothic" panose="020B0502020202020204" pitchFamily="34" charset="0"/>
              </a:rPr>
              <a:t>Por la cual se establece la ley orgánica del plan de desarrollo y tiene como propósito establecer procedimientos y mecanismos para la elaboración, aprobación, ejecución, seguimiento, evaluación y control de los planes de desarrollo.</a:t>
            </a:r>
          </a:p>
          <a:p>
            <a:pPr marL="285750" lvl="0" indent="-285750" algn="just">
              <a:buFont typeface="Arial" panose="020B0604020202020204" pitchFamily="34" charset="0"/>
              <a:buChar char="•"/>
            </a:pPr>
            <a:r>
              <a:rPr lang="es-CO" sz="1600" b="1" dirty="0">
                <a:solidFill>
                  <a:schemeClr val="tx1"/>
                </a:solidFill>
                <a:latin typeface="Century Gothic" panose="020B0502020202020204" pitchFamily="34" charset="0"/>
              </a:rPr>
              <a:t>Ley 1438 de 2011 </a:t>
            </a:r>
            <a:r>
              <a:rPr lang="es-CO" sz="1600" dirty="0">
                <a:solidFill>
                  <a:schemeClr val="tx1"/>
                </a:solidFill>
                <a:latin typeface="Century Gothic" panose="020B0502020202020204" pitchFamily="34" charset="0"/>
              </a:rPr>
              <a:t>donde se definen los contenidos, términos y procedimientos para la presentación, aprobación y evaluación del Plan de gestión por parte de los Gerentes o Directores de las Empresas Sociales del Estado del orden territorial.</a:t>
            </a:r>
          </a:p>
          <a:p>
            <a:pPr marL="285750" lvl="0" indent="-285750" algn="just">
              <a:buFont typeface="Arial" panose="020B0604020202020204" pitchFamily="34" charset="0"/>
              <a:buChar char="•"/>
            </a:pPr>
            <a:r>
              <a:rPr lang="es-CO" sz="1600" b="1" dirty="0">
                <a:solidFill>
                  <a:schemeClr val="tx1"/>
                </a:solidFill>
                <a:latin typeface="Century Gothic" panose="020B0502020202020204" pitchFamily="34" charset="0"/>
              </a:rPr>
              <a:t>Resolución 710 de marzo 30 de 2012 y sus anexos técnicos</a:t>
            </a:r>
            <a:r>
              <a:rPr lang="es-CO" sz="1600" dirty="0">
                <a:solidFill>
                  <a:schemeClr val="tx1"/>
                </a:solidFill>
                <a:latin typeface="Century Gothic" panose="020B0502020202020204" pitchFamily="34" charset="0"/>
              </a:rPr>
              <a:t>, en la cual se adoptan las condiciones y metodología para la elaboración y presentación del plan de gestión por parte de los Gerentes o Directores de las Empresas Sociales del Estado del orden territorial y su evaluación por parte de la Junta Directiva.</a:t>
            </a:r>
          </a:p>
          <a:p>
            <a:pPr marL="285750" lvl="0" indent="-285750" algn="just">
              <a:buFont typeface="Arial" panose="020B0604020202020204" pitchFamily="34" charset="0"/>
              <a:buChar char="•"/>
            </a:pPr>
            <a:r>
              <a:rPr lang="es-CO" sz="1600" b="1" dirty="0">
                <a:solidFill>
                  <a:schemeClr val="tx1"/>
                </a:solidFill>
                <a:latin typeface="Century Gothic" panose="020B0502020202020204" pitchFamily="34" charset="0"/>
              </a:rPr>
              <a:t>Resolución 743 de marzo 15 de 2013 y sus anexos</a:t>
            </a:r>
            <a:r>
              <a:rPr lang="es-CO" sz="1600" dirty="0">
                <a:solidFill>
                  <a:schemeClr val="tx1"/>
                </a:solidFill>
                <a:latin typeface="Century Gothic" panose="020B0502020202020204" pitchFamily="34" charset="0"/>
              </a:rPr>
              <a:t>, por la cual se modifica la resolución 710 de 2012 y se dictan otras disposiciones.</a:t>
            </a:r>
          </a:p>
          <a:p>
            <a:pPr marL="285750" lvl="0" indent="-285750" algn="just">
              <a:buFont typeface="Arial" panose="020B0604020202020204" pitchFamily="34" charset="0"/>
              <a:buChar char="•"/>
            </a:pPr>
            <a:r>
              <a:rPr lang="es-CO" sz="1600" b="1" dirty="0">
                <a:solidFill>
                  <a:schemeClr val="tx1"/>
                </a:solidFill>
                <a:latin typeface="Century Gothic" panose="020B0502020202020204" pitchFamily="34" charset="0"/>
              </a:rPr>
              <a:t>Resolución 408 de febrero 15 de 2018 y sus anexos técnicos</a:t>
            </a:r>
            <a:r>
              <a:rPr lang="es-CO" sz="1600" dirty="0">
                <a:solidFill>
                  <a:schemeClr val="tx1"/>
                </a:solidFill>
                <a:latin typeface="Century Gothic" panose="020B0502020202020204" pitchFamily="34" charset="0"/>
              </a:rPr>
              <a:t>, por el cual se modifica la resolución 710 de 2012, modificada por la resolución 743 de 2013 y se dictan otras disposiciones.</a:t>
            </a:r>
          </a:p>
        </p:txBody>
      </p:sp>
    </p:spTree>
    <p:extLst>
      <p:ext uri="{BB962C8B-B14F-4D97-AF65-F5344CB8AC3E}">
        <p14:creationId xmlns:p14="http://schemas.microsoft.com/office/powerpoint/2010/main" val="830347570"/>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a:spLocks noChangeArrowheads="1"/>
          </p:cNvSpPr>
          <p:nvPr/>
        </p:nvSpPr>
        <p:spPr bwMode="auto">
          <a:xfrm>
            <a:off x="2428519" y="249986"/>
            <a:ext cx="50814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CO" sz="2400" b="1" dirty="0">
                <a:solidFill>
                  <a:schemeClr val="bg1"/>
                </a:solidFill>
                <a:latin typeface="Century Gothic" panose="020B0502020202020204" pitchFamily="34" charset="0"/>
              </a:rPr>
              <a:t>Evaluación Plan de gestión </a:t>
            </a:r>
          </a:p>
        </p:txBody>
      </p:sp>
      <p:sp>
        <p:nvSpPr>
          <p:cNvPr id="10" name="Rectángulo 9"/>
          <p:cNvSpPr/>
          <p:nvPr/>
        </p:nvSpPr>
        <p:spPr>
          <a:xfrm>
            <a:off x="167148" y="882670"/>
            <a:ext cx="10677833" cy="5567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1400" b="1" dirty="0">
                <a:solidFill>
                  <a:schemeClr val="tx1"/>
                </a:solidFill>
                <a:latin typeface="Century Gothic" panose="020B0502020202020204" pitchFamily="34" charset="0"/>
              </a:rPr>
              <a:t>Ley 1438 de 2011.  ARTÍCULO </a:t>
            </a:r>
            <a:r>
              <a:rPr lang="es-ES" sz="1400" b="1" dirty="0">
                <a:solidFill>
                  <a:schemeClr val="tx1"/>
                </a:solidFill>
                <a:latin typeface="Century Gothic" panose="020B0502020202020204" pitchFamily="34" charset="0"/>
                <a:hlinkClick r:id="rId2">
                  <a:extLst>
                    <a:ext uri="{A12FA001-AC4F-418D-AE19-62706E023703}">
                      <ahyp:hlinkClr xmlns:ahyp="http://schemas.microsoft.com/office/drawing/2018/hyperlinkcolor" val="tx"/>
                    </a:ext>
                  </a:extLst>
                </a:hlinkClick>
              </a:rPr>
              <a:t>74</a:t>
            </a:r>
            <a:r>
              <a:rPr lang="es-ES" sz="1400" b="1" dirty="0">
                <a:solidFill>
                  <a:schemeClr val="tx1"/>
                </a:solidFill>
                <a:latin typeface="Century Gothic" panose="020B0502020202020204" pitchFamily="34" charset="0"/>
              </a:rPr>
              <a:t>.</a:t>
            </a:r>
            <a:r>
              <a:rPr lang="es-ES" sz="1400" dirty="0">
                <a:solidFill>
                  <a:schemeClr val="tx1"/>
                </a:solidFill>
                <a:latin typeface="Century Gothic" panose="020B0502020202020204" pitchFamily="34" charset="0"/>
              </a:rPr>
              <a:t> EVALUACIÓN DEL PLAN DE GESTIÓN DEL DIRECTOR O GERENTE DE EMPRESAS SOCIALES DEL ESTADO DEL ORDEN TERRITORIAL.</a:t>
            </a:r>
          </a:p>
          <a:p>
            <a:pPr algn="just"/>
            <a:endParaRPr lang="es-ES" sz="1400" dirty="0">
              <a:solidFill>
                <a:schemeClr val="tx1"/>
              </a:solidFill>
              <a:latin typeface="Century Gothic" panose="020B0502020202020204" pitchFamily="34" charset="0"/>
            </a:endParaRPr>
          </a:p>
          <a:p>
            <a:pPr algn="just"/>
            <a:r>
              <a:rPr lang="es-ES" sz="1400" dirty="0">
                <a:solidFill>
                  <a:schemeClr val="tx1"/>
                </a:solidFill>
                <a:latin typeface="Century Gothic" panose="020B0502020202020204" pitchFamily="34" charset="0"/>
              </a:rPr>
              <a:t>74.1. El director o gerente de la empresa social del Estado del orden territorial deberá presentar a la junta directiva un informe anual sobre el cumplimiento del plan de gestión, el cual deberá ser presentado a más tardar ello de abril de cada año con corte al 31 de diciembre del año inmediatamente anterior. Los contenidos del informe y de la metodología serán definidos por el Ministerio de la Protección Social.</a:t>
            </a:r>
          </a:p>
          <a:p>
            <a:pPr algn="just"/>
            <a:r>
              <a:rPr lang="es-ES" sz="1400" dirty="0">
                <a:solidFill>
                  <a:schemeClr val="tx1"/>
                </a:solidFill>
                <a:latin typeface="Century Gothic" panose="020B0502020202020204" pitchFamily="34" charset="0"/>
              </a:rPr>
              <a:t> </a:t>
            </a:r>
          </a:p>
          <a:p>
            <a:pPr algn="just"/>
            <a:r>
              <a:rPr lang="es-ES" sz="1400" dirty="0">
                <a:solidFill>
                  <a:schemeClr val="tx1"/>
                </a:solidFill>
                <a:latin typeface="Century Gothic" panose="020B0502020202020204" pitchFamily="34" charset="0"/>
              </a:rPr>
              <a:t>74.2. La junta directiva deberá evaluar el cumplimiento del plan de gestión del director o gerente, dentro de los quince (15) días hábiles siguientes a la presentación del informe de gestión.</a:t>
            </a:r>
          </a:p>
          <a:p>
            <a:pPr algn="just"/>
            <a:r>
              <a:rPr lang="es-ES" sz="1400" dirty="0">
                <a:solidFill>
                  <a:schemeClr val="tx1"/>
                </a:solidFill>
                <a:latin typeface="Century Gothic" panose="020B0502020202020204" pitchFamily="34" charset="0"/>
              </a:rPr>
              <a:t> </a:t>
            </a:r>
          </a:p>
          <a:p>
            <a:pPr algn="just"/>
            <a:r>
              <a:rPr lang="es-ES" sz="1400" dirty="0">
                <a:solidFill>
                  <a:schemeClr val="tx1"/>
                </a:solidFill>
                <a:latin typeface="Century Gothic" panose="020B0502020202020204" pitchFamily="34" charset="0"/>
              </a:rPr>
              <a:t>74.3. Los resultados de la evaluación se harán constar en un acuerdo de la junta directiva, debidamente motivado, el cual se notificará al director o gerente quien podrá interponer recurso de reposición ante la junta directiva dentro de los cinco (5) días hábiles siguientes a su notificación.</a:t>
            </a:r>
          </a:p>
          <a:p>
            <a:pPr algn="just"/>
            <a:r>
              <a:rPr lang="es-ES" sz="1400" dirty="0">
                <a:solidFill>
                  <a:schemeClr val="tx1"/>
                </a:solidFill>
                <a:latin typeface="Century Gothic" panose="020B0502020202020204" pitchFamily="34" charset="0"/>
              </a:rPr>
              <a:t> </a:t>
            </a:r>
          </a:p>
          <a:p>
            <a:pPr algn="just"/>
            <a:r>
              <a:rPr lang="es-ES" sz="1400" dirty="0">
                <a:solidFill>
                  <a:schemeClr val="tx1"/>
                </a:solidFill>
                <a:latin typeface="Century Gothic" panose="020B0502020202020204" pitchFamily="34" charset="0"/>
              </a:rPr>
              <a:t>74.4. La decisión de la junta directiva tendrá recurso de reposición ante la misma junta y de apelación en el efecto suspensivo, ante el Superintendente Nacional de Salud, para resolver dichos recursos se contará con un término de quince días (15) hábiles.</a:t>
            </a:r>
          </a:p>
          <a:p>
            <a:pPr algn="just"/>
            <a:r>
              <a:rPr lang="es-ES" sz="1400" dirty="0">
                <a:solidFill>
                  <a:schemeClr val="tx1"/>
                </a:solidFill>
                <a:latin typeface="Century Gothic" panose="020B0502020202020204" pitchFamily="34" charset="0"/>
              </a:rPr>
              <a:t> </a:t>
            </a:r>
          </a:p>
          <a:p>
            <a:pPr algn="just"/>
            <a:r>
              <a:rPr lang="es-ES" sz="1400" dirty="0">
                <a:solidFill>
                  <a:schemeClr val="tx1"/>
                </a:solidFill>
                <a:latin typeface="Century Gothic" panose="020B0502020202020204" pitchFamily="34" charset="0"/>
              </a:rPr>
              <a:t>74.5. Una vez cumplido el proceso establecido en el presente artículo y en firme el resultado de la evaluación y esta fuere insatisfactorio dicho resultado será causal de retiro del servicio del director o gerente, para lo cual la junta directiva dentro de los cinco (5) días hábiles siguientes a haber quedado en firme el resultado de la evaluación, deberá solicitar al nominador con carácter obligatorio para éste, la remoción del director o gerente aún sin terminar su período, para lo cual el nominador deberá expedir el acto administrativo correspondiente dentro de los cinco (5) días hábiles siguientes, contra este acto procederán los recursos de Ley.</a:t>
            </a:r>
          </a:p>
        </p:txBody>
      </p:sp>
    </p:spTree>
    <p:extLst>
      <p:ext uri="{BB962C8B-B14F-4D97-AF65-F5344CB8AC3E}">
        <p14:creationId xmlns:p14="http://schemas.microsoft.com/office/powerpoint/2010/main" val="2927949964"/>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a:spLocks noChangeArrowheads="1"/>
          </p:cNvSpPr>
          <p:nvPr/>
        </p:nvSpPr>
        <p:spPr bwMode="auto">
          <a:xfrm>
            <a:off x="530087" y="249986"/>
            <a:ext cx="100716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s-CO" sz="2400" b="1" dirty="0">
                <a:solidFill>
                  <a:schemeClr val="bg1"/>
                </a:solidFill>
                <a:latin typeface="Century Gothic" panose="020B0502020202020204" pitchFamily="34" charset="0"/>
              </a:rPr>
              <a:t>Seguimiento y Evaluación Plan de Gestión 2020 - 2024</a:t>
            </a:r>
          </a:p>
        </p:txBody>
      </p:sp>
      <p:sp>
        <p:nvSpPr>
          <p:cNvPr id="8" name="CuadroTexto 7">
            <a:extLst>
              <a:ext uri="{FF2B5EF4-FFF2-40B4-BE49-F238E27FC236}">
                <a16:creationId xmlns:a16="http://schemas.microsoft.com/office/drawing/2014/main" id="{F4B1925C-B6C4-DF4D-B927-D49892B921DD}"/>
              </a:ext>
            </a:extLst>
          </p:cNvPr>
          <p:cNvSpPr txBox="1"/>
          <p:nvPr/>
        </p:nvSpPr>
        <p:spPr>
          <a:xfrm>
            <a:off x="899568" y="2302183"/>
            <a:ext cx="10071652" cy="2862322"/>
          </a:xfrm>
          <a:prstGeom prst="rect">
            <a:avLst/>
          </a:prstGeom>
          <a:noFill/>
        </p:spPr>
        <p:txBody>
          <a:bodyPr wrap="square" rtlCol="0">
            <a:spAutoFit/>
          </a:bodyPr>
          <a:lstStyle/>
          <a:p>
            <a:pPr algn="just"/>
            <a:r>
              <a:rPr lang="es-ES_tradnl" sz="2000" dirty="0">
                <a:latin typeface="Century Gothic" panose="020B0502020202020204" pitchFamily="34" charset="0"/>
              </a:rPr>
              <a:t>La ESE Metrosalud se encuentra catalogada como Institución Prestadora de Servicios de Salud del segundo nivel de atención ante el Ente Departamental.</a:t>
            </a:r>
          </a:p>
          <a:p>
            <a:pPr algn="just"/>
            <a:endParaRPr lang="es-ES_tradnl" sz="2000" dirty="0">
              <a:latin typeface="Century Gothic" panose="020B0502020202020204" pitchFamily="34" charset="0"/>
            </a:endParaRPr>
          </a:p>
          <a:p>
            <a:pPr algn="just"/>
            <a:r>
              <a:rPr lang="es-ES_tradnl" sz="2000" dirty="0">
                <a:latin typeface="Century Gothic" panose="020B0502020202020204" pitchFamily="34" charset="0"/>
              </a:rPr>
              <a:t>Sin embargo y dado que la ESE Metrosalud presta servicios de primer nivel de atención en el 100% de los puntos de la red, la presente administración:</a:t>
            </a:r>
          </a:p>
          <a:p>
            <a:pPr algn="just"/>
            <a:endParaRPr lang="es-ES_tradnl" sz="2000" dirty="0">
              <a:latin typeface="Century Gothic" panose="020B0502020202020204" pitchFamily="34" charset="0"/>
            </a:endParaRPr>
          </a:p>
          <a:p>
            <a:pPr algn="just"/>
            <a:r>
              <a:rPr lang="es-ES_tradnl" sz="2000" dirty="0">
                <a:latin typeface="Century Gothic" panose="020B0502020202020204" pitchFamily="34" charset="0"/>
              </a:rPr>
              <a:t>Realizará seguimiento a los indicadores que aplican al primer nivel de atención y se presentarán los resultados de estos indicadores a la Junta Directiva, para su monitoreo.</a:t>
            </a:r>
          </a:p>
        </p:txBody>
      </p:sp>
    </p:spTree>
    <p:extLst>
      <p:ext uri="{BB962C8B-B14F-4D97-AF65-F5344CB8AC3E}">
        <p14:creationId xmlns:p14="http://schemas.microsoft.com/office/powerpoint/2010/main" val="3638767953"/>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B75B6D0-C4B0-4B52-BF51-86CDEB601254}"/>
              </a:ext>
            </a:extLst>
          </p:cNvPr>
          <p:cNvSpPr txBox="1"/>
          <p:nvPr/>
        </p:nvSpPr>
        <p:spPr>
          <a:xfrm>
            <a:off x="1703388" y="139700"/>
            <a:ext cx="3440112" cy="400050"/>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Parámetros de Evaluación</a:t>
            </a:r>
            <a:endParaRPr lang="es-ES_tradnl" b="1" dirty="0">
              <a:solidFill>
                <a:schemeClr val="bg1"/>
              </a:solidFill>
              <a:latin typeface="Century Gothic" pitchFamily="34" charset="0"/>
            </a:endParaRPr>
          </a:p>
        </p:txBody>
      </p:sp>
      <p:sp>
        <p:nvSpPr>
          <p:cNvPr id="7" name="Rectángulo redondeado 6">
            <a:extLst>
              <a:ext uri="{FF2B5EF4-FFF2-40B4-BE49-F238E27FC236}">
                <a16:creationId xmlns:a16="http://schemas.microsoft.com/office/drawing/2014/main" id="{794289AE-D1E5-47B3-932F-E5F1C5D863CB}"/>
              </a:ext>
            </a:extLst>
          </p:cNvPr>
          <p:cNvSpPr/>
          <p:nvPr/>
        </p:nvSpPr>
        <p:spPr>
          <a:xfrm>
            <a:off x="2207568" y="1667888"/>
            <a:ext cx="2016224" cy="680992"/>
          </a:xfrm>
          <a:prstGeom prst="round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CO" dirty="0"/>
          </a:p>
        </p:txBody>
      </p:sp>
      <p:sp>
        <p:nvSpPr>
          <p:cNvPr id="4102" name="Rectángulo 8">
            <a:extLst>
              <a:ext uri="{FF2B5EF4-FFF2-40B4-BE49-F238E27FC236}">
                <a16:creationId xmlns:a16="http://schemas.microsoft.com/office/drawing/2014/main" id="{414974E0-F25B-4899-B03E-9DA03CB48462}"/>
              </a:ext>
            </a:extLst>
          </p:cNvPr>
          <p:cNvSpPr>
            <a:spLocks noChangeArrowheads="1"/>
          </p:cNvSpPr>
          <p:nvPr/>
        </p:nvSpPr>
        <p:spPr bwMode="auto">
          <a:xfrm>
            <a:off x="2279650" y="1673226"/>
            <a:ext cx="16446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r>
              <a:rPr lang="es-ES" altLang="es-CO" sz="1800" b="1">
                <a:latin typeface="Century Gothic" panose="020B0502020202020204" pitchFamily="34" charset="0"/>
              </a:rPr>
              <a:t>Dirección y Gerencia</a:t>
            </a:r>
          </a:p>
          <a:p>
            <a:pPr algn="ctr" eaLnBrk="1" hangingPunct="1">
              <a:spcBef>
                <a:spcPct val="0"/>
              </a:spcBef>
              <a:buFontTx/>
              <a:buNone/>
            </a:pPr>
            <a:endParaRPr lang="es-CO" altLang="es-CO" sz="1800" b="1">
              <a:solidFill>
                <a:schemeClr val="bg1"/>
              </a:solidFill>
              <a:latin typeface="Century Gothic" panose="020B0502020202020204" pitchFamily="34" charset="0"/>
            </a:endParaRPr>
          </a:p>
        </p:txBody>
      </p:sp>
      <p:sp>
        <p:nvSpPr>
          <p:cNvPr id="8" name="Rectángulo redondeado 7">
            <a:extLst>
              <a:ext uri="{FF2B5EF4-FFF2-40B4-BE49-F238E27FC236}">
                <a16:creationId xmlns:a16="http://schemas.microsoft.com/office/drawing/2014/main" id="{ABF0BFC6-5134-4B11-91BE-2BF5F6C189A3}"/>
              </a:ext>
            </a:extLst>
          </p:cNvPr>
          <p:cNvSpPr/>
          <p:nvPr/>
        </p:nvSpPr>
        <p:spPr>
          <a:xfrm>
            <a:off x="4523989" y="1674378"/>
            <a:ext cx="2016224" cy="680992"/>
          </a:xfrm>
          <a:prstGeom prst="round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CO" dirty="0"/>
          </a:p>
        </p:txBody>
      </p:sp>
      <p:sp>
        <p:nvSpPr>
          <p:cNvPr id="4106" name="Rectángulo 8">
            <a:extLst>
              <a:ext uri="{FF2B5EF4-FFF2-40B4-BE49-F238E27FC236}">
                <a16:creationId xmlns:a16="http://schemas.microsoft.com/office/drawing/2014/main" id="{2404E235-43B4-48B1-99BC-3370F1AFD6D1}"/>
              </a:ext>
            </a:extLst>
          </p:cNvPr>
          <p:cNvSpPr>
            <a:spLocks noChangeArrowheads="1"/>
          </p:cNvSpPr>
          <p:nvPr/>
        </p:nvSpPr>
        <p:spPr bwMode="auto">
          <a:xfrm>
            <a:off x="4595813" y="1679576"/>
            <a:ext cx="16446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r>
              <a:rPr lang="es-ES" altLang="es-CO" sz="1800" b="1">
                <a:latin typeface="Century Gothic" panose="020B0502020202020204" pitchFamily="34" charset="0"/>
              </a:rPr>
              <a:t>Dirección y Gerencia</a:t>
            </a:r>
          </a:p>
          <a:p>
            <a:pPr algn="ctr" eaLnBrk="1" hangingPunct="1">
              <a:spcBef>
                <a:spcPct val="0"/>
              </a:spcBef>
              <a:buFontTx/>
              <a:buNone/>
            </a:pPr>
            <a:endParaRPr lang="es-CO" altLang="es-CO" sz="1800" b="1">
              <a:solidFill>
                <a:schemeClr val="bg1"/>
              </a:solidFill>
              <a:latin typeface="Century Gothic" panose="020B0502020202020204" pitchFamily="34" charset="0"/>
            </a:endParaRPr>
          </a:p>
        </p:txBody>
      </p:sp>
      <p:sp>
        <p:nvSpPr>
          <p:cNvPr id="10" name="Rectángulo redondeado 9">
            <a:extLst>
              <a:ext uri="{FF2B5EF4-FFF2-40B4-BE49-F238E27FC236}">
                <a16:creationId xmlns:a16="http://schemas.microsoft.com/office/drawing/2014/main" id="{9FD6E264-DDCA-4F3F-B204-49B672C65773}"/>
              </a:ext>
            </a:extLst>
          </p:cNvPr>
          <p:cNvSpPr/>
          <p:nvPr/>
        </p:nvSpPr>
        <p:spPr>
          <a:xfrm>
            <a:off x="6816080" y="1666941"/>
            <a:ext cx="2016224" cy="680992"/>
          </a:xfrm>
          <a:prstGeom prst="roundRect">
            <a:avLst/>
          </a:prstGeom>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CO" dirty="0"/>
          </a:p>
        </p:txBody>
      </p:sp>
      <p:sp>
        <p:nvSpPr>
          <p:cNvPr id="4110" name="Rectángulo 8">
            <a:extLst>
              <a:ext uri="{FF2B5EF4-FFF2-40B4-BE49-F238E27FC236}">
                <a16:creationId xmlns:a16="http://schemas.microsoft.com/office/drawing/2014/main" id="{32B42597-B7AF-478D-8533-280DB09C5D03}"/>
              </a:ext>
            </a:extLst>
          </p:cNvPr>
          <p:cNvSpPr>
            <a:spLocks noChangeArrowheads="1"/>
          </p:cNvSpPr>
          <p:nvPr/>
        </p:nvSpPr>
        <p:spPr bwMode="auto">
          <a:xfrm>
            <a:off x="6888164" y="1671639"/>
            <a:ext cx="2016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r>
              <a:rPr lang="es-ES" altLang="es-CO" sz="1800" b="1">
                <a:latin typeface="Century Gothic" panose="020B0502020202020204" pitchFamily="34" charset="0"/>
              </a:rPr>
              <a:t>Gestión clínica o asistencial</a:t>
            </a:r>
          </a:p>
          <a:p>
            <a:pPr algn="ctr" eaLnBrk="1" hangingPunct="1">
              <a:spcBef>
                <a:spcPct val="0"/>
              </a:spcBef>
              <a:buFontTx/>
              <a:buNone/>
            </a:pPr>
            <a:endParaRPr lang="es-CO" altLang="es-CO" sz="1800" b="1">
              <a:solidFill>
                <a:schemeClr val="bg1"/>
              </a:solidFill>
              <a:latin typeface="Century Gothic" panose="020B0502020202020204" pitchFamily="34" charset="0"/>
            </a:endParaRPr>
          </a:p>
        </p:txBody>
      </p:sp>
      <p:sp>
        <p:nvSpPr>
          <p:cNvPr id="27" name="2 Marcador de contenido">
            <a:extLst>
              <a:ext uri="{FF2B5EF4-FFF2-40B4-BE49-F238E27FC236}">
                <a16:creationId xmlns:a16="http://schemas.microsoft.com/office/drawing/2014/main" id="{FD31A66A-4D6E-404E-8C65-B52D74EC0AA4}"/>
              </a:ext>
            </a:extLst>
          </p:cNvPr>
          <p:cNvSpPr txBox="1">
            <a:spLocks/>
          </p:cNvSpPr>
          <p:nvPr/>
        </p:nvSpPr>
        <p:spPr bwMode="auto">
          <a:xfrm>
            <a:off x="2316163" y="5391151"/>
            <a:ext cx="6851650" cy="701675"/>
          </a:xfrm>
          <a:prstGeom prst="rect">
            <a:avLst/>
          </a:prstGeom>
          <a:solidFill>
            <a:schemeClr val="accent3">
              <a:lumMod val="40000"/>
              <a:lumOff val="60000"/>
            </a:schemeClr>
          </a:solidFill>
          <a:ln w="9525">
            <a:solidFill>
              <a:srgbClr val="7CED2F"/>
            </a:solidFill>
            <a:miter lim="800000"/>
            <a:headEnd/>
            <a:tailEnd/>
          </a:ln>
        </p:spPr>
        <p:txBody>
          <a:bodyPr/>
          <a:lstStyle>
            <a:lvl1pPr marL="342900" indent="-342900" eaLnBrk="0" hangingPunct="0">
              <a:defRPr>
                <a:solidFill>
                  <a:schemeClr val="tx1"/>
                </a:solidFill>
                <a:latin typeface="Arial" panose="020B0604020202020204" pitchFamily="34" charset="0"/>
              </a:defRPr>
            </a:lvl1pPr>
            <a:lvl2pPr marL="400050"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lvl="2" algn="just">
              <a:spcBef>
                <a:spcPct val="20000"/>
              </a:spcBef>
              <a:defRPr/>
            </a:pPr>
            <a:r>
              <a:rPr lang="es-ES" altLang="es-CO" sz="1400" b="1" dirty="0">
                <a:latin typeface="Century Gothic" panose="020B0502020202020204" pitchFamily="34" charset="0"/>
              </a:rPr>
              <a:t>Calificación en números enteros según resultado frente al valor programado  </a:t>
            </a:r>
          </a:p>
          <a:p>
            <a:pPr marL="0" lvl="2" algn="ctr">
              <a:spcBef>
                <a:spcPct val="20000"/>
              </a:spcBef>
              <a:defRPr/>
            </a:pPr>
            <a:r>
              <a:rPr lang="es-ES" altLang="es-CO" sz="2000" b="1" dirty="0">
                <a:solidFill>
                  <a:srgbClr val="A20000"/>
                </a:solidFill>
                <a:latin typeface="Century Gothic" panose="020B0502020202020204" pitchFamily="34" charset="0"/>
              </a:rPr>
              <a:t>0 – 1- 3- 5</a:t>
            </a:r>
          </a:p>
          <a:p>
            <a:pPr lvl="1" algn="just">
              <a:spcBef>
                <a:spcPct val="20000"/>
              </a:spcBef>
              <a:buFont typeface="Arial" panose="020B0604020202020204" pitchFamily="34" charset="0"/>
              <a:buNone/>
              <a:defRPr/>
            </a:pPr>
            <a:endParaRPr lang="es-ES" altLang="es-CO" sz="1400" b="1" dirty="0">
              <a:latin typeface="Century Gothic" panose="020B0502020202020204" pitchFamily="34" charset="0"/>
            </a:endParaRPr>
          </a:p>
          <a:p>
            <a:pPr lvl="1" algn="just">
              <a:spcBef>
                <a:spcPct val="20000"/>
              </a:spcBef>
              <a:buFont typeface="Arial" panose="020B0604020202020204" pitchFamily="34" charset="0"/>
              <a:buNone/>
              <a:defRPr/>
            </a:pPr>
            <a:endParaRPr lang="es-ES" altLang="es-CO" sz="1400" b="1" dirty="0">
              <a:latin typeface="Century Gothic" panose="020B0502020202020204" pitchFamily="34" charset="0"/>
            </a:endParaRPr>
          </a:p>
          <a:p>
            <a:pPr lvl="1" algn="just">
              <a:spcBef>
                <a:spcPct val="20000"/>
              </a:spcBef>
              <a:buFont typeface="Arial" panose="020B0604020202020204" pitchFamily="34" charset="0"/>
              <a:buNone/>
              <a:defRPr/>
            </a:pPr>
            <a:endParaRPr lang="es-ES" altLang="es-CO" sz="1400" b="1" dirty="0">
              <a:latin typeface="Century Gothic" panose="020B0502020202020204" pitchFamily="34" charset="0"/>
            </a:endParaRPr>
          </a:p>
          <a:p>
            <a:pPr lvl="1" algn="just">
              <a:spcBef>
                <a:spcPct val="20000"/>
              </a:spcBef>
              <a:buFont typeface="Arial" panose="020B0604020202020204" pitchFamily="34" charset="0"/>
              <a:buNone/>
              <a:defRPr/>
            </a:pPr>
            <a:endParaRPr lang="es-ES" altLang="es-CO" sz="1400" b="1" dirty="0">
              <a:latin typeface="Century Gothic" panose="020B0502020202020204" pitchFamily="34" charset="0"/>
            </a:endParaRPr>
          </a:p>
        </p:txBody>
      </p:sp>
      <p:pic>
        <p:nvPicPr>
          <p:cNvPr id="4112" name="Imagen 1">
            <a:extLst>
              <a:ext uri="{FF2B5EF4-FFF2-40B4-BE49-F238E27FC236}">
                <a16:creationId xmlns:a16="http://schemas.microsoft.com/office/drawing/2014/main" id="{76484E79-FB6D-4712-984F-573EA9E29DCB}"/>
              </a:ext>
            </a:extLst>
          </p:cNvPr>
          <p:cNvPicPr>
            <a:picLocks noChangeAspect="1"/>
          </p:cNvPicPr>
          <p:nvPr/>
        </p:nvPicPr>
        <p:blipFill>
          <a:blip r:embed="rId2">
            <a:extLst>
              <a:ext uri="{28A0092B-C50C-407E-A947-70E740481C1C}">
                <a14:useLocalDpi xmlns:a14="http://schemas.microsoft.com/office/drawing/2010/main" val="0"/>
              </a:ext>
            </a:extLst>
          </a:blip>
          <a:srcRect l="9444" t="42300" r="51183" b="32500"/>
          <a:stretch>
            <a:fillRect/>
          </a:stretch>
        </p:blipFill>
        <p:spPr bwMode="auto">
          <a:xfrm>
            <a:off x="2208213" y="2492375"/>
            <a:ext cx="7200900"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E5A5953-8734-4485-82AE-3138318E5D82}"/>
              </a:ext>
            </a:extLst>
          </p:cNvPr>
          <p:cNvSpPr txBox="1"/>
          <p:nvPr/>
        </p:nvSpPr>
        <p:spPr>
          <a:xfrm>
            <a:off x="1703388" y="139700"/>
            <a:ext cx="3440112" cy="400050"/>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Parámetros de Evaluación</a:t>
            </a:r>
            <a:endParaRPr lang="es-ES_tradnl" b="1" dirty="0">
              <a:solidFill>
                <a:schemeClr val="bg1"/>
              </a:solidFill>
              <a:latin typeface="Century Gothic" pitchFamily="34" charset="0"/>
            </a:endParaRPr>
          </a:p>
        </p:txBody>
      </p:sp>
      <p:graphicFrame>
        <p:nvGraphicFramePr>
          <p:cNvPr id="12" name="4 Tabla">
            <a:extLst>
              <a:ext uri="{FF2B5EF4-FFF2-40B4-BE49-F238E27FC236}">
                <a16:creationId xmlns:a16="http://schemas.microsoft.com/office/drawing/2014/main" id="{142AE43A-0949-4628-93AA-B5ADCC4B9C34}"/>
              </a:ext>
            </a:extLst>
          </p:cNvPr>
          <p:cNvGraphicFramePr>
            <a:graphicFrameLocks noGrp="1"/>
          </p:cNvGraphicFramePr>
          <p:nvPr/>
        </p:nvGraphicFramePr>
        <p:xfrm>
          <a:off x="2166939" y="2643189"/>
          <a:ext cx="7786687" cy="2233613"/>
        </p:xfrm>
        <a:graphic>
          <a:graphicData uri="http://schemas.openxmlformats.org/drawingml/2006/table">
            <a:tbl>
              <a:tblPr firstRow="1" bandRow="1">
                <a:tableStyleId>{5C22544A-7EE6-4342-B048-85BDC9FD1C3A}</a:tableStyleId>
              </a:tblPr>
              <a:tblGrid>
                <a:gridCol w="3143250">
                  <a:extLst>
                    <a:ext uri="{9D8B030D-6E8A-4147-A177-3AD203B41FA5}">
                      <a16:colId xmlns:a16="http://schemas.microsoft.com/office/drawing/2014/main" val="20000"/>
                    </a:ext>
                  </a:extLst>
                </a:gridCol>
                <a:gridCol w="2214563">
                  <a:extLst>
                    <a:ext uri="{9D8B030D-6E8A-4147-A177-3AD203B41FA5}">
                      <a16:colId xmlns:a16="http://schemas.microsoft.com/office/drawing/2014/main" val="20001"/>
                    </a:ext>
                  </a:extLst>
                </a:gridCol>
                <a:gridCol w="2428874">
                  <a:extLst>
                    <a:ext uri="{9D8B030D-6E8A-4147-A177-3AD203B41FA5}">
                      <a16:colId xmlns:a16="http://schemas.microsoft.com/office/drawing/2014/main" val="20002"/>
                    </a:ext>
                  </a:extLst>
                </a:gridCol>
              </a:tblGrid>
              <a:tr h="640235">
                <a:tc>
                  <a:txBody>
                    <a:bodyPr/>
                    <a:lstStyle/>
                    <a:p>
                      <a:pPr algn="ctr"/>
                      <a:r>
                        <a:rPr lang="es-ES" sz="1800" dirty="0">
                          <a:latin typeface="Century Gothic" pitchFamily="34" charset="0"/>
                        </a:rPr>
                        <a:t>Rango Calificación</a:t>
                      </a:r>
                    </a:p>
                  </a:txBody>
                  <a:tcPr marL="91439" marR="91439" marT="45731" marB="45731">
                    <a:solidFill>
                      <a:srgbClr val="006600"/>
                    </a:solidFill>
                  </a:tcPr>
                </a:tc>
                <a:tc>
                  <a:txBody>
                    <a:bodyPr/>
                    <a:lstStyle/>
                    <a:p>
                      <a:pPr algn="ctr"/>
                      <a:r>
                        <a:rPr lang="es-ES" sz="1800" dirty="0">
                          <a:latin typeface="Century Gothic" pitchFamily="34" charset="0"/>
                        </a:rPr>
                        <a:t>Criterio</a:t>
                      </a:r>
                    </a:p>
                  </a:txBody>
                  <a:tcPr marL="91439" marR="91439" marT="45731" marB="45731">
                    <a:solidFill>
                      <a:srgbClr val="006600"/>
                    </a:solidFill>
                  </a:tcPr>
                </a:tc>
                <a:tc>
                  <a:txBody>
                    <a:bodyPr/>
                    <a:lstStyle/>
                    <a:p>
                      <a:pPr algn="ctr"/>
                      <a:r>
                        <a:rPr lang="es-ES" sz="1800" dirty="0">
                          <a:latin typeface="Century Gothic" pitchFamily="34" charset="0"/>
                        </a:rPr>
                        <a:t>Cumplimiento</a:t>
                      </a:r>
                      <a:r>
                        <a:rPr lang="es-ES" sz="1800" baseline="0" dirty="0">
                          <a:latin typeface="Century Gothic" pitchFamily="34" charset="0"/>
                        </a:rPr>
                        <a:t> Plan de Gestión</a:t>
                      </a:r>
                      <a:endParaRPr lang="es-ES" sz="1800" dirty="0">
                        <a:latin typeface="Century Gothic" pitchFamily="34" charset="0"/>
                      </a:endParaRPr>
                    </a:p>
                  </a:txBody>
                  <a:tcPr marL="91439" marR="91439" marT="45731" marB="45731">
                    <a:solidFill>
                      <a:srgbClr val="006600"/>
                    </a:solidFill>
                  </a:tcPr>
                </a:tc>
                <a:extLst>
                  <a:ext uri="{0D108BD9-81ED-4DB2-BD59-A6C34878D82A}">
                    <a16:rowId xmlns:a16="http://schemas.microsoft.com/office/drawing/2014/main" val="10000"/>
                  </a:ext>
                </a:extLst>
              </a:tr>
              <a:tr h="796689">
                <a:tc>
                  <a:txBody>
                    <a:bodyPr/>
                    <a:lstStyle/>
                    <a:p>
                      <a:pPr algn="ctr"/>
                      <a:r>
                        <a:rPr lang="es-ES" sz="1400" b="1" dirty="0">
                          <a:latin typeface="Century Gothic" pitchFamily="34" charset="0"/>
                        </a:rPr>
                        <a:t>Puntaje total entre 0,0 y 3,49</a:t>
                      </a:r>
                    </a:p>
                  </a:txBody>
                  <a:tcPr marL="91439" marR="91439" marT="45731" marB="45731">
                    <a:solidFill>
                      <a:schemeClr val="accent3">
                        <a:lumMod val="40000"/>
                        <a:lumOff val="60000"/>
                      </a:schemeClr>
                    </a:solidFill>
                  </a:tcPr>
                </a:tc>
                <a:tc>
                  <a:txBody>
                    <a:bodyPr/>
                    <a:lstStyle/>
                    <a:p>
                      <a:pPr algn="ctr"/>
                      <a:r>
                        <a:rPr lang="es-ES" sz="1400" b="1" dirty="0">
                          <a:solidFill>
                            <a:schemeClr val="bg1"/>
                          </a:solidFill>
                          <a:latin typeface="Century Gothic" pitchFamily="34" charset="0"/>
                        </a:rPr>
                        <a:t>Insatisfactoria</a:t>
                      </a:r>
                    </a:p>
                  </a:txBody>
                  <a:tcPr marL="91439" marR="91439" marT="45731" marB="45731">
                    <a:solidFill>
                      <a:srgbClr val="C00000"/>
                    </a:solidFill>
                  </a:tcPr>
                </a:tc>
                <a:tc>
                  <a:txBody>
                    <a:bodyPr/>
                    <a:lstStyle/>
                    <a:p>
                      <a:pPr algn="ctr"/>
                      <a:r>
                        <a:rPr lang="es-ES" sz="1400" b="1" dirty="0">
                          <a:latin typeface="Century Gothic" pitchFamily="34" charset="0"/>
                        </a:rPr>
                        <a:t>Menor al 70%</a:t>
                      </a:r>
                    </a:p>
                  </a:txBody>
                  <a:tcPr marL="91439" marR="91439" marT="45731" marB="45731">
                    <a:solidFill>
                      <a:schemeClr val="accent3">
                        <a:lumMod val="40000"/>
                        <a:lumOff val="60000"/>
                      </a:schemeClr>
                    </a:solidFill>
                  </a:tcPr>
                </a:tc>
                <a:extLst>
                  <a:ext uri="{0D108BD9-81ED-4DB2-BD59-A6C34878D82A}">
                    <a16:rowId xmlns:a16="http://schemas.microsoft.com/office/drawing/2014/main" val="10001"/>
                  </a:ext>
                </a:extLst>
              </a:tr>
              <a:tr h="796689">
                <a:tc>
                  <a:txBody>
                    <a:bodyPr/>
                    <a:lstStyle/>
                    <a:p>
                      <a:pPr algn="ctr"/>
                      <a:r>
                        <a:rPr lang="es-ES" sz="1400" b="1" dirty="0">
                          <a:latin typeface="Century Gothic" pitchFamily="34" charset="0"/>
                        </a:rPr>
                        <a:t>Puntaje total entre 3,5 y 5</a:t>
                      </a:r>
                    </a:p>
                  </a:txBody>
                  <a:tcPr marL="91439" marR="91439" marT="45731" marB="45731">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b="1" dirty="0">
                          <a:latin typeface="Century Gothic" pitchFamily="34" charset="0"/>
                        </a:rPr>
                        <a:t>Satisfactoria</a:t>
                      </a:r>
                    </a:p>
                    <a:p>
                      <a:pPr algn="ctr"/>
                      <a:endParaRPr lang="es-ES" sz="1400" b="1" dirty="0">
                        <a:latin typeface="Century Gothic" pitchFamily="34" charset="0"/>
                      </a:endParaRPr>
                    </a:p>
                  </a:txBody>
                  <a:tcPr marL="91439" marR="91439" marT="45731" marB="45731">
                    <a:solidFill>
                      <a:srgbClr val="7CED2F"/>
                    </a:solidFill>
                  </a:tcPr>
                </a:tc>
                <a:tc>
                  <a:txBody>
                    <a:bodyPr/>
                    <a:lstStyle/>
                    <a:p>
                      <a:pPr algn="ctr"/>
                      <a:r>
                        <a:rPr lang="es-ES" sz="1400" b="1" dirty="0">
                          <a:latin typeface="Century Gothic" pitchFamily="34" charset="0"/>
                        </a:rPr>
                        <a:t>Igual</a:t>
                      </a:r>
                      <a:r>
                        <a:rPr lang="es-ES" sz="1400" b="1" baseline="0" dirty="0">
                          <a:latin typeface="Century Gothic" pitchFamily="34" charset="0"/>
                        </a:rPr>
                        <a:t> o superior al 70%</a:t>
                      </a:r>
                      <a:endParaRPr lang="es-ES" sz="1400" b="1" dirty="0">
                        <a:latin typeface="Century Gothic" pitchFamily="34" charset="0"/>
                      </a:endParaRPr>
                    </a:p>
                  </a:txBody>
                  <a:tcPr marL="91439" marR="91439" marT="45731" marB="45731">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85EB5E6-A477-4E0C-9BE7-71B5044FB52D}"/>
              </a:ext>
            </a:extLst>
          </p:cNvPr>
          <p:cNvSpPr/>
          <p:nvPr/>
        </p:nvSpPr>
        <p:spPr>
          <a:xfrm>
            <a:off x="8953501" y="6072189"/>
            <a:ext cx="1571625" cy="6429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E6175B32-C06E-4538-8014-9D24F03DECC6}"/>
              </a:ext>
            </a:extLst>
          </p:cNvPr>
          <p:cNvSpPr txBox="1"/>
          <p:nvPr/>
        </p:nvSpPr>
        <p:spPr>
          <a:xfrm>
            <a:off x="710331" y="0"/>
            <a:ext cx="3278187" cy="677863"/>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Área de Gestión</a:t>
            </a:r>
          </a:p>
          <a:p>
            <a:pPr eaLnBrk="1" hangingPunct="1">
              <a:defRPr/>
            </a:pPr>
            <a:r>
              <a:rPr lang="es-CO" b="1" dirty="0">
                <a:solidFill>
                  <a:schemeClr val="bg1"/>
                </a:solidFill>
                <a:latin typeface="Century Gothic" pitchFamily="34" charset="0"/>
              </a:rPr>
              <a:t>Dirección y Gerencia (20%)</a:t>
            </a:r>
            <a:endParaRPr lang="es-ES_tradnl" b="1" dirty="0">
              <a:solidFill>
                <a:schemeClr val="bg1"/>
              </a:solidFill>
              <a:latin typeface="Century Gothic" pitchFamily="34" charset="0"/>
            </a:endParaRPr>
          </a:p>
        </p:txBody>
      </p:sp>
      <p:graphicFrame>
        <p:nvGraphicFramePr>
          <p:cNvPr id="3" name="Tabla 2">
            <a:extLst>
              <a:ext uri="{FF2B5EF4-FFF2-40B4-BE49-F238E27FC236}">
                <a16:creationId xmlns:a16="http://schemas.microsoft.com/office/drawing/2014/main" id="{73128911-AA7F-4940-8B0C-546BA389D972}"/>
              </a:ext>
            </a:extLst>
          </p:cNvPr>
          <p:cNvGraphicFramePr>
            <a:graphicFrameLocks noGrp="1"/>
          </p:cNvGraphicFramePr>
          <p:nvPr>
            <p:extLst>
              <p:ext uri="{D42A27DB-BD31-4B8C-83A1-F6EECF244321}">
                <p14:modId xmlns:p14="http://schemas.microsoft.com/office/powerpoint/2010/main" val="4269274187"/>
              </p:ext>
            </p:extLst>
          </p:nvPr>
        </p:nvGraphicFramePr>
        <p:xfrm>
          <a:off x="130227" y="1023381"/>
          <a:ext cx="11678315" cy="1239653"/>
        </p:xfrm>
        <a:graphic>
          <a:graphicData uri="http://schemas.openxmlformats.org/drawingml/2006/table">
            <a:tbl>
              <a:tblPr/>
              <a:tblGrid>
                <a:gridCol w="498011">
                  <a:extLst>
                    <a:ext uri="{9D8B030D-6E8A-4147-A177-3AD203B41FA5}">
                      <a16:colId xmlns:a16="http://schemas.microsoft.com/office/drawing/2014/main" val="20000"/>
                    </a:ext>
                  </a:extLst>
                </a:gridCol>
                <a:gridCol w="5566085">
                  <a:extLst>
                    <a:ext uri="{9D8B030D-6E8A-4147-A177-3AD203B41FA5}">
                      <a16:colId xmlns:a16="http://schemas.microsoft.com/office/drawing/2014/main" val="20001"/>
                    </a:ext>
                  </a:extLst>
                </a:gridCol>
                <a:gridCol w="1470401">
                  <a:extLst>
                    <a:ext uri="{9D8B030D-6E8A-4147-A177-3AD203B41FA5}">
                      <a16:colId xmlns:a16="http://schemas.microsoft.com/office/drawing/2014/main" val="20002"/>
                    </a:ext>
                  </a:extLst>
                </a:gridCol>
                <a:gridCol w="1518606">
                  <a:extLst>
                    <a:ext uri="{9D8B030D-6E8A-4147-A177-3AD203B41FA5}">
                      <a16:colId xmlns:a16="http://schemas.microsoft.com/office/drawing/2014/main" val="20003"/>
                    </a:ext>
                  </a:extLst>
                </a:gridCol>
                <a:gridCol w="1396180">
                  <a:extLst>
                    <a:ext uri="{9D8B030D-6E8A-4147-A177-3AD203B41FA5}">
                      <a16:colId xmlns:a16="http://schemas.microsoft.com/office/drawing/2014/main" val="20004"/>
                    </a:ext>
                  </a:extLst>
                </a:gridCol>
                <a:gridCol w="1229032">
                  <a:extLst>
                    <a:ext uri="{9D8B030D-6E8A-4147-A177-3AD203B41FA5}">
                      <a16:colId xmlns:a16="http://schemas.microsoft.com/office/drawing/2014/main" val="20005"/>
                    </a:ext>
                  </a:extLst>
                </a:gridCol>
              </a:tblGrid>
              <a:tr h="29414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kern="1200"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87856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indent="238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sz="1200" b="0" i="0" u="none" strike="noStrike" cap="none" normalizeH="0" baseline="0" dirty="0">
                          <a:ln>
                            <a:noFill/>
                          </a:ln>
                          <a:solidFill>
                            <a:srgbClr val="000000"/>
                          </a:solidFill>
                          <a:effectLst/>
                          <a:latin typeface="Century Gothic" panose="020B0502020202020204" pitchFamily="34" charset="0"/>
                        </a:rPr>
                        <a:t>Promedio de la calificación de la autoevaluación  cuantitativa y cualitativa en desarrollo del ciclo de preparación para la acreditación o del ciclo de mejoramiento de la Empresa Social del Estado en los términos del artículo 2 de la Resolución 2181 de 2008 o de la norma que la sustituya (1).</a:t>
                      </a:r>
                      <a:endParaRPr kumimoji="0" lang="es-CO" sz="12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1,20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1,17</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kern="1200"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1</a:t>
                      </a: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1"/>
                  </a:ext>
                </a:extLst>
              </a:tr>
            </a:tbl>
          </a:graphicData>
        </a:graphic>
      </p:graphicFrame>
      <p:graphicFrame>
        <p:nvGraphicFramePr>
          <p:cNvPr id="4" name="Tabla 3">
            <a:extLst>
              <a:ext uri="{FF2B5EF4-FFF2-40B4-BE49-F238E27FC236}">
                <a16:creationId xmlns:a16="http://schemas.microsoft.com/office/drawing/2014/main" id="{3A8C2DDF-E1E4-4BC0-AE2B-D770EBCB7EFF}"/>
              </a:ext>
            </a:extLst>
          </p:cNvPr>
          <p:cNvGraphicFramePr>
            <a:graphicFrameLocks noGrp="1"/>
          </p:cNvGraphicFramePr>
          <p:nvPr>
            <p:extLst>
              <p:ext uri="{D42A27DB-BD31-4B8C-83A1-F6EECF244321}">
                <p14:modId xmlns:p14="http://schemas.microsoft.com/office/powerpoint/2010/main" val="1654021066"/>
              </p:ext>
            </p:extLst>
          </p:nvPr>
        </p:nvGraphicFramePr>
        <p:xfrm>
          <a:off x="483191" y="2773910"/>
          <a:ext cx="9972109" cy="2180637"/>
        </p:xfrm>
        <a:graphic>
          <a:graphicData uri="http://schemas.openxmlformats.org/drawingml/2006/table">
            <a:tbl>
              <a:tblPr firstRow="1" firstCol="1" bandRow="1">
                <a:tableStyleId>{F5AB1C69-6EDB-4FF4-983F-18BD219EF322}</a:tableStyleId>
              </a:tblPr>
              <a:tblGrid>
                <a:gridCol w="3408901">
                  <a:extLst>
                    <a:ext uri="{9D8B030D-6E8A-4147-A177-3AD203B41FA5}">
                      <a16:colId xmlns:a16="http://schemas.microsoft.com/office/drawing/2014/main" val="1836110794"/>
                    </a:ext>
                  </a:extLst>
                </a:gridCol>
                <a:gridCol w="3283118">
                  <a:extLst>
                    <a:ext uri="{9D8B030D-6E8A-4147-A177-3AD203B41FA5}">
                      <a16:colId xmlns:a16="http://schemas.microsoft.com/office/drawing/2014/main" val="917568712"/>
                    </a:ext>
                  </a:extLst>
                </a:gridCol>
                <a:gridCol w="3280090">
                  <a:extLst>
                    <a:ext uri="{9D8B030D-6E8A-4147-A177-3AD203B41FA5}">
                      <a16:colId xmlns:a16="http://schemas.microsoft.com/office/drawing/2014/main" val="2246830626"/>
                    </a:ext>
                  </a:extLst>
                </a:gridCol>
              </a:tblGrid>
              <a:tr h="298467">
                <a:tc>
                  <a:txBody>
                    <a:bodyPr/>
                    <a:lstStyle/>
                    <a:p>
                      <a:pPr algn="ctr">
                        <a:lnSpc>
                          <a:spcPct val="107000"/>
                        </a:lnSpc>
                        <a:spcAft>
                          <a:spcPts val="0"/>
                        </a:spcAft>
                      </a:pPr>
                      <a:r>
                        <a:rPr lang="es-CO" sz="1200" dirty="0">
                          <a:effectLst/>
                          <a:latin typeface="Century Gothic" panose="020B0502020202020204" pitchFamily="34" charset="0"/>
                        </a:rPr>
                        <a:t>Grupo estándares</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Autoevaluación vigencia anterior (2020)</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a:effectLst/>
                          <a:latin typeface="Century Gothic" panose="020B0502020202020204" pitchFamily="34" charset="0"/>
                        </a:rPr>
                        <a:t>Autoevaluación vigencia evaluada (2021)</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7605658"/>
                  </a:ext>
                </a:extLst>
              </a:tr>
              <a:tr h="209130">
                <a:tc>
                  <a:txBody>
                    <a:bodyPr/>
                    <a:lstStyle/>
                    <a:p>
                      <a:pPr>
                        <a:lnSpc>
                          <a:spcPct val="107000"/>
                        </a:lnSpc>
                        <a:spcAft>
                          <a:spcPts val="0"/>
                        </a:spcAft>
                      </a:pPr>
                      <a:r>
                        <a:rPr lang="es-CO" sz="1200">
                          <a:effectLst/>
                          <a:latin typeface="Century Gothic" panose="020B0502020202020204" pitchFamily="34" charset="0"/>
                        </a:rPr>
                        <a:t>Cliente asistencial</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2.79</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a:effectLst/>
                          <a:latin typeface="Century Gothic" panose="020B0502020202020204" pitchFamily="34" charset="0"/>
                        </a:rPr>
                        <a:t>2.91</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77932710"/>
                  </a:ext>
                </a:extLst>
              </a:tr>
              <a:tr h="209130">
                <a:tc>
                  <a:txBody>
                    <a:bodyPr/>
                    <a:lstStyle/>
                    <a:p>
                      <a:pPr>
                        <a:lnSpc>
                          <a:spcPct val="107000"/>
                        </a:lnSpc>
                        <a:spcAft>
                          <a:spcPts val="0"/>
                        </a:spcAft>
                      </a:pPr>
                      <a:r>
                        <a:rPr lang="es-CO" sz="1200">
                          <a:effectLst/>
                          <a:latin typeface="Century Gothic" panose="020B0502020202020204" pitchFamily="34" charset="0"/>
                        </a:rPr>
                        <a:t>Direccionamiento</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2.98</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3.07</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32247847"/>
                  </a:ext>
                </a:extLst>
              </a:tr>
              <a:tr h="209130">
                <a:tc>
                  <a:txBody>
                    <a:bodyPr/>
                    <a:lstStyle/>
                    <a:p>
                      <a:pPr>
                        <a:lnSpc>
                          <a:spcPct val="107000"/>
                        </a:lnSpc>
                        <a:spcAft>
                          <a:spcPts val="0"/>
                        </a:spcAft>
                      </a:pPr>
                      <a:r>
                        <a:rPr lang="es-CO" sz="1200">
                          <a:effectLst/>
                          <a:latin typeface="Century Gothic" panose="020B0502020202020204" pitchFamily="34" charset="0"/>
                        </a:rPr>
                        <a:t>Gerencia</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2.96</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2.97</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07237691"/>
                  </a:ext>
                </a:extLst>
              </a:tr>
              <a:tr h="209130">
                <a:tc>
                  <a:txBody>
                    <a:bodyPr/>
                    <a:lstStyle/>
                    <a:p>
                      <a:pPr>
                        <a:lnSpc>
                          <a:spcPct val="107000"/>
                        </a:lnSpc>
                        <a:spcAft>
                          <a:spcPts val="0"/>
                        </a:spcAft>
                      </a:pPr>
                      <a:r>
                        <a:rPr lang="es-CO" sz="1200">
                          <a:effectLst/>
                          <a:latin typeface="Century Gothic" panose="020B0502020202020204" pitchFamily="34" charset="0"/>
                        </a:rPr>
                        <a:t>Gerencia del Talento Humano</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2.76</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2.73</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9821080"/>
                  </a:ext>
                </a:extLst>
              </a:tr>
              <a:tr h="209130">
                <a:tc>
                  <a:txBody>
                    <a:bodyPr/>
                    <a:lstStyle/>
                    <a:p>
                      <a:pPr>
                        <a:lnSpc>
                          <a:spcPct val="107000"/>
                        </a:lnSpc>
                        <a:spcAft>
                          <a:spcPts val="0"/>
                        </a:spcAft>
                      </a:pPr>
                      <a:r>
                        <a:rPr lang="es-CO" sz="1200">
                          <a:effectLst/>
                          <a:latin typeface="Century Gothic" panose="020B0502020202020204" pitchFamily="34" charset="0"/>
                        </a:rPr>
                        <a:t>Gerencia del Ambiente físico</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2.8</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2.7</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90297803"/>
                  </a:ext>
                </a:extLst>
              </a:tr>
              <a:tr h="209130">
                <a:tc>
                  <a:txBody>
                    <a:bodyPr/>
                    <a:lstStyle/>
                    <a:p>
                      <a:pPr>
                        <a:lnSpc>
                          <a:spcPct val="107000"/>
                        </a:lnSpc>
                        <a:spcAft>
                          <a:spcPts val="0"/>
                        </a:spcAft>
                      </a:pPr>
                      <a:r>
                        <a:rPr lang="es-CO" sz="1200">
                          <a:effectLst/>
                          <a:latin typeface="Century Gothic" panose="020B0502020202020204" pitchFamily="34" charset="0"/>
                        </a:rPr>
                        <a:t>Gerencia de la Información</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3.2</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3.19</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64334869"/>
                  </a:ext>
                </a:extLst>
              </a:tr>
              <a:tr h="209130">
                <a:tc>
                  <a:txBody>
                    <a:bodyPr/>
                    <a:lstStyle/>
                    <a:p>
                      <a:pPr>
                        <a:lnSpc>
                          <a:spcPct val="107000"/>
                        </a:lnSpc>
                        <a:spcAft>
                          <a:spcPts val="0"/>
                        </a:spcAft>
                      </a:pPr>
                      <a:r>
                        <a:rPr lang="es-CO" sz="1200">
                          <a:effectLst/>
                          <a:latin typeface="Century Gothic" panose="020B0502020202020204" pitchFamily="34" charset="0"/>
                        </a:rPr>
                        <a:t>Gestión de la Tecnología</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a:effectLst/>
                          <a:latin typeface="Century Gothic" panose="020B0502020202020204" pitchFamily="34" charset="0"/>
                        </a:rPr>
                        <a:t>2.35</a:t>
                      </a:r>
                      <a:endParaRPr lang="es-CO"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2.56</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48729490"/>
                  </a:ext>
                </a:extLst>
              </a:tr>
              <a:tr h="209130">
                <a:tc>
                  <a:txBody>
                    <a:bodyPr/>
                    <a:lstStyle/>
                    <a:p>
                      <a:pPr>
                        <a:lnSpc>
                          <a:spcPct val="107000"/>
                        </a:lnSpc>
                        <a:spcAft>
                          <a:spcPts val="0"/>
                        </a:spcAft>
                      </a:pPr>
                      <a:r>
                        <a:rPr lang="es-CO" sz="1200" dirty="0">
                          <a:effectLst/>
                          <a:latin typeface="Century Gothic" panose="020B0502020202020204" pitchFamily="34" charset="0"/>
                        </a:rPr>
                        <a:t>Mejoramiento de la calidad</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3.1</a:t>
                      </a: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rPr>
                        <a:t>2.84</a:t>
                      </a:r>
                      <a:endParaRPr lang="es-CO"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55339336"/>
                  </a:ext>
                </a:extLst>
              </a:tr>
              <a:tr h="209130">
                <a:tc>
                  <a:txBody>
                    <a:bodyPr/>
                    <a:lstStyle/>
                    <a:p>
                      <a:pPr>
                        <a:lnSpc>
                          <a:spcPct val="107000"/>
                        </a:lnSpc>
                        <a:spcAft>
                          <a:spcPts val="0"/>
                        </a:spcAft>
                      </a:pPr>
                      <a:r>
                        <a:rPr lang="es-CO" sz="1200" dirty="0">
                          <a:effectLst/>
                          <a:latin typeface="Century Gothic" panose="020B0502020202020204" pitchFamily="34" charset="0"/>
                          <a:ea typeface="Times New Roman" panose="02020603050405020304" pitchFamily="18" charset="0"/>
                          <a:cs typeface="Times New Roman" panose="02020603050405020304" pitchFamily="18" charset="0"/>
                        </a:rPr>
                        <a:t>Resultado global </a:t>
                      </a: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ea typeface="Times New Roman" panose="02020603050405020304" pitchFamily="18" charset="0"/>
                          <a:cs typeface="Times New Roman" panose="02020603050405020304" pitchFamily="18" charset="0"/>
                        </a:rPr>
                        <a:t>2.86</a:t>
                      </a:r>
                    </a:p>
                  </a:txBody>
                  <a:tcPr marL="68580" marR="68580" marT="0" marB="0"/>
                </a:tc>
                <a:tc>
                  <a:txBody>
                    <a:bodyPr/>
                    <a:lstStyle/>
                    <a:p>
                      <a:pPr algn="ctr">
                        <a:lnSpc>
                          <a:spcPct val="107000"/>
                        </a:lnSpc>
                        <a:spcAft>
                          <a:spcPts val="0"/>
                        </a:spcAft>
                      </a:pPr>
                      <a:r>
                        <a:rPr lang="es-CO" sz="1200" dirty="0">
                          <a:effectLst/>
                          <a:latin typeface="Century Gothic" panose="020B0502020202020204" pitchFamily="34" charset="0"/>
                          <a:ea typeface="Times New Roman" panose="02020603050405020304" pitchFamily="18" charset="0"/>
                          <a:cs typeface="Times New Roman" panose="02020603050405020304" pitchFamily="18" charset="0"/>
                        </a:rPr>
                        <a:t>2.88</a:t>
                      </a:r>
                    </a:p>
                  </a:txBody>
                  <a:tcPr marL="68580" marR="68580" marT="0" marB="0"/>
                </a:tc>
                <a:extLst>
                  <a:ext uri="{0D108BD9-81ED-4DB2-BD59-A6C34878D82A}">
                    <a16:rowId xmlns:a16="http://schemas.microsoft.com/office/drawing/2014/main" val="347200937"/>
                  </a:ext>
                </a:extLst>
              </a:tr>
            </a:tbl>
          </a:graphicData>
        </a:graphic>
      </p:graphicFrame>
      <p:sp>
        <p:nvSpPr>
          <p:cNvPr id="6" name="Rectangle 1">
            <a:extLst>
              <a:ext uri="{FF2B5EF4-FFF2-40B4-BE49-F238E27FC236}">
                <a16:creationId xmlns:a16="http://schemas.microsoft.com/office/drawing/2014/main" id="{90ABF4E1-89CE-4D64-9F58-AB48C262C1D2}"/>
              </a:ext>
            </a:extLst>
          </p:cNvPr>
          <p:cNvSpPr>
            <a:spLocks noChangeArrowheads="1"/>
          </p:cNvSpPr>
          <p:nvPr/>
        </p:nvSpPr>
        <p:spPr bwMode="auto">
          <a:xfrm>
            <a:off x="227552" y="2331691"/>
            <a:ext cx="376096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CO" altLang="es-CO" sz="1600" dirty="0">
                <a:latin typeface="Century Gothic" panose="020B0502020202020204" pitchFamily="34" charset="0"/>
                <a:ea typeface="Times New Roman" panose="02020603050405020304" pitchFamily="18" charset="0"/>
                <a:cs typeface="Times New Roman" panose="02020603050405020304" pitchFamily="18" charset="0"/>
              </a:rPr>
              <a:t>R</a:t>
            </a:r>
            <a:r>
              <a:rPr kumimoji="0" lang="es-CO" altLang="es-CO" sz="1600" b="0" i="0" u="none" strike="noStrike" cap="none" normalizeH="0" baseline="0" dirty="0">
                <a:ln>
                  <a:noFill/>
                </a:ln>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esultado por grupo de estándares</a:t>
            </a:r>
            <a:r>
              <a:rPr kumimoji="0" lang="es-CO" altLang="es-CO" sz="1400" b="0" i="0" u="none" strike="noStrike" cap="none" normalizeH="0" baseline="0" dirty="0">
                <a:ln>
                  <a:noFill/>
                </a:ln>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kumimoji="0" lang="es-CO" altLang="es-CO" sz="1050" b="0" i="0" u="none" strike="noStrike" cap="none" normalizeH="0" baseline="0" dirty="0">
              <a:ln>
                <a:noFill/>
              </a:ln>
              <a:solidFill>
                <a:schemeClr val="tx1"/>
              </a:solidFill>
              <a:effectLst/>
              <a:latin typeface="Century Gothic" panose="020B0502020202020204" pitchFamily="34" charset="0"/>
            </a:endParaRPr>
          </a:p>
        </p:txBody>
      </p:sp>
      <p:sp>
        <p:nvSpPr>
          <p:cNvPr id="2" name="CuadroTexto 1">
            <a:extLst>
              <a:ext uri="{FF2B5EF4-FFF2-40B4-BE49-F238E27FC236}">
                <a16:creationId xmlns:a16="http://schemas.microsoft.com/office/drawing/2014/main" id="{CF9B56C0-6564-46CE-8CC6-C44481C457A8}"/>
              </a:ext>
            </a:extLst>
          </p:cNvPr>
          <p:cNvSpPr txBox="1"/>
          <p:nvPr/>
        </p:nvSpPr>
        <p:spPr>
          <a:xfrm>
            <a:off x="414365" y="5058212"/>
            <a:ext cx="10483388" cy="1815882"/>
          </a:xfrm>
          <a:prstGeom prst="rect">
            <a:avLst/>
          </a:prstGeom>
          <a:noFill/>
        </p:spPr>
        <p:txBody>
          <a:bodyPr wrap="square" rtlCol="0">
            <a:spAutoFit/>
          </a:bodyPr>
          <a:lstStyle/>
          <a:p>
            <a:r>
              <a:rPr lang="es-CO" sz="1600" dirty="0">
                <a:latin typeface="Century Gothic" panose="020B0502020202020204" pitchFamily="34" charset="0"/>
              </a:rPr>
              <a:t>Acciones de mejora:</a:t>
            </a:r>
          </a:p>
          <a:p>
            <a:endParaRPr lang="es-CO" sz="1600" dirty="0">
              <a:latin typeface="Century Gothic" panose="020B0502020202020204" pitchFamily="34" charset="0"/>
            </a:endParaRPr>
          </a:p>
          <a:p>
            <a:pPr marL="285750" indent="-285750">
              <a:buFont typeface="Arial" panose="020B0604020202020204" pitchFamily="34" charset="0"/>
              <a:buChar char="•"/>
            </a:pPr>
            <a:r>
              <a:rPr lang="es-CO" sz="1600" dirty="0">
                <a:latin typeface="Century Gothic" panose="020B0502020202020204" pitchFamily="34" charset="0"/>
              </a:rPr>
              <a:t>Acompañamiento y seguimiento a la ejecución de los planes de mejora derivados de los resultados de la autoevaluación.</a:t>
            </a:r>
          </a:p>
          <a:p>
            <a:pPr marL="285750" indent="-285750">
              <a:buFont typeface="Arial" panose="020B0604020202020204" pitchFamily="34" charset="0"/>
              <a:buChar char="•"/>
            </a:pPr>
            <a:r>
              <a:rPr lang="es-ES" sz="1600" dirty="0">
                <a:latin typeface="Century Gothic" panose="020B0502020202020204" pitchFamily="34" charset="0"/>
              </a:rPr>
              <a:t>Fortalecer la medición sistemáticas y el análisis de indicadores con miras a mejorar los resultados institucionales por estándar.</a:t>
            </a:r>
          </a:p>
          <a:p>
            <a:pPr marL="285750" indent="-285750">
              <a:buFont typeface="Arial" panose="020B0604020202020204" pitchFamily="34" charset="0"/>
              <a:buChar char="•"/>
            </a:pPr>
            <a:r>
              <a:rPr lang="es-ES" sz="1600" dirty="0">
                <a:latin typeface="Century Gothic" panose="020B0502020202020204" pitchFamily="34" charset="0"/>
              </a:rPr>
              <a:t>Realizar ejercicios de  referenciación comparativa como estrategia de mejoramiento continuo.</a:t>
            </a:r>
            <a:r>
              <a:rPr lang="es-CO" sz="1600" dirty="0">
                <a:latin typeface="Century Gothic" panose="020B0502020202020204" pitchFamily="34"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A73C27C-C4E8-4B71-90BC-91B6F4C6C308}"/>
              </a:ext>
            </a:extLst>
          </p:cNvPr>
          <p:cNvSpPr txBox="1"/>
          <p:nvPr/>
        </p:nvSpPr>
        <p:spPr>
          <a:xfrm>
            <a:off x="353220" y="114559"/>
            <a:ext cx="3278187" cy="677863"/>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Área de Gestión</a:t>
            </a:r>
          </a:p>
          <a:p>
            <a:pPr eaLnBrk="1" hangingPunct="1">
              <a:defRPr/>
            </a:pPr>
            <a:r>
              <a:rPr lang="es-CO" b="1" dirty="0">
                <a:solidFill>
                  <a:schemeClr val="bg1"/>
                </a:solidFill>
                <a:latin typeface="Century Gothic" pitchFamily="34" charset="0"/>
              </a:rPr>
              <a:t>Dirección y Gerencia (20%)</a:t>
            </a:r>
            <a:endParaRPr lang="es-ES_tradnl" b="1" dirty="0">
              <a:solidFill>
                <a:schemeClr val="bg1"/>
              </a:solidFill>
              <a:latin typeface="Century Gothic" pitchFamily="34" charset="0"/>
            </a:endParaRPr>
          </a:p>
        </p:txBody>
      </p:sp>
      <p:sp>
        <p:nvSpPr>
          <p:cNvPr id="9220" name="Rectangle 2">
            <a:extLst>
              <a:ext uri="{FF2B5EF4-FFF2-40B4-BE49-F238E27FC236}">
                <a16:creationId xmlns:a16="http://schemas.microsoft.com/office/drawing/2014/main" id="{07FFF727-2A64-420E-A433-0093C0CA8335}"/>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4" name="Tabla 3">
            <a:extLst>
              <a:ext uri="{FF2B5EF4-FFF2-40B4-BE49-F238E27FC236}">
                <a16:creationId xmlns:a16="http://schemas.microsoft.com/office/drawing/2014/main" id="{ED94BCA9-1E0B-49AF-9EAB-8A75D3FD880D}"/>
              </a:ext>
            </a:extLst>
          </p:cNvPr>
          <p:cNvGraphicFramePr>
            <a:graphicFrameLocks noGrp="1"/>
          </p:cNvGraphicFramePr>
          <p:nvPr>
            <p:extLst>
              <p:ext uri="{D42A27DB-BD31-4B8C-83A1-F6EECF244321}">
                <p14:modId xmlns:p14="http://schemas.microsoft.com/office/powerpoint/2010/main" val="732122074"/>
              </p:ext>
            </p:extLst>
          </p:nvPr>
        </p:nvGraphicFramePr>
        <p:xfrm>
          <a:off x="540207" y="1877961"/>
          <a:ext cx="10500850" cy="1377000"/>
        </p:xfrm>
        <a:graphic>
          <a:graphicData uri="http://schemas.openxmlformats.org/drawingml/2006/table">
            <a:tbl>
              <a:tblPr/>
              <a:tblGrid>
                <a:gridCol w="847654">
                  <a:extLst>
                    <a:ext uri="{9D8B030D-6E8A-4147-A177-3AD203B41FA5}">
                      <a16:colId xmlns:a16="http://schemas.microsoft.com/office/drawing/2014/main" val="20000"/>
                    </a:ext>
                  </a:extLst>
                </a:gridCol>
                <a:gridCol w="3901894">
                  <a:extLst>
                    <a:ext uri="{9D8B030D-6E8A-4147-A177-3AD203B41FA5}">
                      <a16:colId xmlns:a16="http://schemas.microsoft.com/office/drawing/2014/main" val="20001"/>
                    </a:ext>
                  </a:extLst>
                </a:gridCol>
                <a:gridCol w="1631918">
                  <a:extLst>
                    <a:ext uri="{9D8B030D-6E8A-4147-A177-3AD203B41FA5}">
                      <a16:colId xmlns:a16="http://schemas.microsoft.com/office/drawing/2014/main" val="20002"/>
                    </a:ext>
                  </a:extLst>
                </a:gridCol>
                <a:gridCol w="1337424">
                  <a:extLst>
                    <a:ext uri="{9D8B030D-6E8A-4147-A177-3AD203B41FA5}">
                      <a16:colId xmlns:a16="http://schemas.microsoft.com/office/drawing/2014/main" val="20003"/>
                    </a:ext>
                  </a:extLst>
                </a:gridCol>
                <a:gridCol w="1303207">
                  <a:extLst>
                    <a:ext uri="{9D8B030D-6E8A-4147-A177-3AD203B41FA5}">
                      <a16:colId xmlns:a16="http://schemas.microsoft.com/office/drawing/2014/main" val="20004"/>
                    </a:ext>
                  </a:extLst>
                </a:gridCol>
                <a:gridCol w="1478753">
                  <a:extLst>
                    <a:ext uri="{9D8B030D-6E8A-4147-A177-3AD203B41FA5}">
                      <a16:colId xmlns:a16="http://schemas.microsoft.com/office/drawing/2014/main" val="1330022594"/>
                    </a:ext>
                  </a:extLst>
                </a:gridCol>
              </a:tblGrid>
              <a:tr h="55564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kern="1200" cap="none" normalizeH="0" baseline="0" dirty="0">
                          <a:ln>
                            <a:noFill/>
                          </a:ln>
                          <a:solidFill>
                            <a:srgbClr val="FFFFFF"/>
                          </a:solidFill>
                          <a:effectLst/>
                          <a:latin typeface="Century Gothic" panose="020B0502020202020204" pitchFamily="34" charset="0"/>
                          <a:ea typeface="+mn-ea"/>
                          <a:cs typeface="+mn-cs"/>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82135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Efectividad en la Auditoría para el mejoramiento continuo de la calidad de la atención en salud.</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0,90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0,93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1588"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kern="1200" cap="none" normalizeH="0" baseline="0" dirty="0">
                          <a:ln>
                            <a:noFill/>
                          </a:ln>
                          <a:solidFill>
                            <a:srgbClr val="000000"/>
                          </a:solidFill>
                          <a:effectLst/>
                          <a:latin typeface="Century Gothic" panose="020B0502020202020204" pitchFamily="34" charset="0"/>
                          <a:ea typeface="+mn-ea"/>
                          <a:cs typeface="+mn-cs"/>
                        </a:rPr>
                        <a:t>5</a:t>
                      </a:r>
                    </a:p>
                  </a:txBody>
                  <a:tcPr marL="60959" marR="1905" marT="3111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
        <p:nvSpPr>
          <p:cNvPr id="2" name="Rectángulo 1">
            <a:extLst>
              <a:ext uri="{FF2B5EF4-FFF2-40B4-BE49-F238E27FC236}">
                <a16:creationId xmlns:a16="http://schemas.microsoft.com/office/drawing/2014/main" id="{29DA6EEC-85C0-4DC7-842B-3E83CC2BA5E2}"/>
              </a:ext>
            </a:extLst>
          </p:cNvPr>
          <p:cNvSpPr/>
          <p:nvPr/>
        </p:nvSpPr>
        <p:spPr>
          <a:xfrm>
            <a:off x="663395" y="3700811"/>
            <a:ext cx="10500852" cy="2339102"/>
          </a:xfrm>
          <a:prstGeom prst="rect">
            <a:avLst/>
          </a:prstGeom>
        </p:spPr>
        <p:txBody>
          <a:bodyPr wrap="square">
            <a:spAutoFit/>
          </a:bodyPr>
          <a:lstStyle/>
          <a:p>
            <a:pPr algn="just"/>
            <a:r>
              <a:rPr lang="es-ES" sz="1600" dirty="0">
                <a:latin typeface="Century Gothic" panose="020B0502020202020204" pitchFamily="34" charset="0"/>
              </a:rPr>
              <a:t>Para la vigencia 2021 se </a:t>
            </a:r>
            <a:r>
              <a:rPr lang="es-CO" sz="1600" dirty="0">
                <a:solidFill>
                  <a:srgbClr val="000000"/>
                </a:solidFill>
                <a:latin typeface="Century Gothic" panose="020B0502020202020204" pitchFamily="34" charset="0"/>
              </a:rPr>
              <a:t>Implementó el plan de mejoramiento PAMEC para las oportunidades de mejora de estándares priorizados. Se </a:t>
            </a:r>
            <a:r>
              <a:rPr lang="es-ES" sz="1600" dirty="0">
                <a:latin typeface="Century Gothic" panose="020B0502020202020204" pitchFamily="34" charset="0"/>
              </a:rPr>
              <a:t>presenta un cumplimiento del plan de acción PAMEC del 90% (27 tareas ejecutadas de 30 programadas para la vigencia), alcanzándose la meta institucional y normativa, evidenciándose un mejoramiento sustancial respecto a resultado de 2020, año en que el resultado fue de 47%.</a:t>
            </a:r>
          </a:p>
          <a:p>
            <a:pPr algn="just"/>
            <a:endParaRPr lang="es-ES" sz="1600" dirty="0">
              <a:latin typeface="Century Gothic" panose="020B0502020202020204" pitchFamily="34" charset="0"/>
            </a:endParaRPr>
          </a:p>
          <a:p>
            <a:pPr algn="just"/>
            <a:r>
              <a:rPr lang="es-ES" sz="1600" dirty="0">
                <a:latin typeface="Century Gothic" panose="020B0502020202020204" pitchFamily="34" charset="0"/>
              </a:rPr>
              <a:t>Se realizó </a:t>
            </a:r>
            <a:r>
              <a:rPr lang="es-CO" sz="1600" dirty="0">
                <a:solidFill>
                  <a:srgbClr val="000000"/>
                </a:solidFill>
                <a:latin typeface="Century Gothic" panose="020B0502020202020204" pitchFamily="34" charset="0"/>
              </a:rPr>
              <a:t>la auditoría de paciente trazador y la evaluación de la gestión de comités, como mecanismo de evaluación del PAMEC.</a:t>
            </a:r>
          </a:p>
          <a:p>
            <a:endParaRPr lang="es-CO"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D2BB5F4-5D5F-410F-89C9-5DDEFFE6CE65}"/>
              </a:ext>
            </a:extLst>
          </p:cNvPr>
          <p:cNvSpPr/>
          <p:nvPr/>
        </p:nvSpPr>
        <p:spPr>
          <a:xfrm>
            <a:off x="8953501" y="6072189"/>
            <a:ext cx="1571625" cy="6429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1622A2F9-53D5-4831-8715-DC618E61834C}"/>
              </a:ext>
            </a:extLst>
          </p:cNvPr>
          <p:cNvSpPr txBox="1"/>
          <p:nvPr/>
        </p:nvSpPr>
        <p:spPr>
          <a:xfrm>
            <a:off x="394494" y="95455"/>
            <a:ext cx="3278187" cy="677863"/>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Área de Gestión</a:t>
            </a:r>
          </a:p>
          <a:p>
            <a:pPr eaLnBrk="1" hangingPunct="1">
              <a:defRPr/>
            </a:pPr>
            <a:r>
              <a:rPr lang="es-CO" b="1" dirty="0">
                <a:solidFill>
                  <a:schemeClr val="bg1"/>
                </a:solidFill>
                <a:latin typeface="Century Gothic" pitchFamily="34" charset="0"/>
              </a:rPr>
              <a:t>Dirección y Gerencia (20%)</a:t>
            </a:r>
            <a:endParaRPr lang="es-ES_tradnl" b="1" dirty="0">
              <a:solidFill>
                <a:schemeClr val="bg1"/>
              </a:solidFill>
              <a:latin typeface="Century Gothic" pitchFamily="34" charset="0"/>
            </a:endParaRPr>
          </a:p>
        </p:txBody>
      </p:sp>
      <p:sp>
        <p:nvSpPr>
          <p:cNvPr id="12292" name="Rectangle 2">
            <a:extLst>
              <a:ext uri="{FF2B5EF4-FFF2-40B4-BE49-F238E27FC236}">
                <a16:creationId xmlns:a16="http://schemas.microsoft.com/office/drawing/2014/main" id="{F4C1A6B7-A91D-4744-898A-E99B791ABCAC}"/>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4" name="Tabla 3">
            <a:extLst>
              <a:ext uri="{FF2B5EF4-FFF2-40B4-BE49-F238E27FC236}">
                <a16:creationId xmlns:a16="http://schemas.microsoft.com/office/drawing/2014/main" id="{C9D004A2-8623-4B99-8854-AFBD7284FD4B}"/>
              </a:ext>
            </a:extLst>
          </p:cNvPr>
          <p:cNvGraphicFramePr>
            <a:graphicFrameLocks noGrp="1"/>
          </p:cNvGraphicFramePr>
          <p:nvPr>
            <p:extLst>
              <p:ext uri="{D42A27DB-BD31-4B8C-83A1-F6EECF244321}">
                <p14:modId xmlns:p14="http://schemas.microsoft.com/office/powerpoint/2010/main" val="902335727"/>
              </p:ext>
            </p:extLst>
          </p:nvPr>
        </p:nvGraphicFramePr>
        <p:xfrm>
          <a:off x="639761" y="1993761"/>
          <a:ext cx="10607215" cy="1435239"/>
        </p:xfrm>
        <a:graphic>
          <a:graphicData uri="http://schemas.openxmlformats.org/drawingml/2006/table">
            <a:tbl>
              <a:tblPr/>
              <a:tblGrid>
                <a:gridCol w="902313">
                  <a:extLst>
                    <a:ext uri="{9D8B030D-6E8A-4147-A177-3AD203B41FA5}">
                      <a16:colId xmlns:a16="http://schemas.microsoft.com/office/drawing/2014/main" val="20000"/>
                    </a:ext>
                  </a:extLst>
                </a:gridCol>
                <a:gridCol w="3668459">
                  <a:extLst>
                    <a:ext uri="{9D8B030D-6E8A-4147-A177-3AD203B41FA5}">
                      <a16:colId xmlns:a16="http://schemas.microsoft.com/office/drawing/2014/main" val="20001"/>
                    </a:ext>
                  </a:extLst>
                </a:gridCol>
                <a:gridCol w="1730478">
                  <a:extLst>
                    <a:ext uri="{9D8B030D-6E8A-4147-A177-3AD203B41FA5}">
                      <a16:colId xmlns:a16="http://schemas.microsoft.com/office/drawing/2014/main" val="20002"/>
                    </a:ext>
                  </a:extLst>
                </a:gridCol>
                <a:gridCol w="1509582">
                  <a:extLst>
                    <a:ext uri="{9D8B030D-6E8A-4147-A177-3AD203B41FA5}">
                      <a16:colId xmlns:a16="http://schemas.microsoft.com/office/drawing/2014/main" val="20003"/>
                    </a:ext>
                  </a:extLst>
                </a:gridCol>
                <a:gridCol w="1553545">
                  <a:extLst>
                    <a:ext uri="{9D8B030D-6E8A-4147-A177-3AD203B41FA5}">
                      <a16:colId xmlns:a16="http://schemas.microsoft.com/office/drawing/2014/main" val="20004"/>
                    </a:ext>
                  </a:extLst>
                </a:gridCol>
                <a:gridCol w="1242838">
                  <a:extLst>
                    <a:ext uri="{9D8B030D-6E8A-4147-A177-3AD203B41FA5}">
                      <a16:colId xmlns:a16="http://schemas.microsoft.com/office/drawing/2014/main" val="20005"/>
                    </a:ext>
                  </a:extLst>
                </a:gridCol>
              </a:tblGrid>
              <a:tr h="11337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Indicador </a:t>
                      </a:r>
                    </a:p>
                    <a:p>
                      <a:pPr marL="0" marR="0" lvl="0" indent="0" algn="ctr" defTabSz="914400" rtl="0" eaLnBrk="1" fontAlgn="base" latinLnBrk="0" hangingPunct="1">
                        <a:lnSpc>
                          <a:spcPct val="107000"/>
                        </a:lnSpc>
                        <a:spcBef>
                          <a:spcPct val="0"/>
                        </a:spcBef>
                        <a:spcAft>
                          <a:spcPct val="0"/>
                        </a:spcAft>
                        <a:buClrTx/>
                        <a:buSzTx/>
                        <a:buFontTx/>
                        <a:buNone/>
                        <a:tabLst/>
                      </a:pP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58131">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3</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endParaRPr kumimoji="0" lang="es-CO" sz="1400" b="0" i="0" u="none" strike="noStrike" cap="none" normalizeH="0" baseline="0" dirty="0">
                        <a:ln>
                          <a:noFill/>
                        </a:ln>
                        <a:solidFill>
                          <a:srgbClr val="000000"/>
                        </a:solidFill>
                        <a:effectLst/>
                        <a:latin typeface="Century Gothic" panose="020B0502020202020204" pitchFamily="34" charset="0"/>
                      </a:endParaRPr>
                    </a:p>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Gestión de Ejecución del Plan de Desarrollo Institucional</a:t>
                      </a:r>
                    </a:p>
                    <a:p>
                      <a:pPr marL="0" marR="0" lvl="0" indent="0" algn="ctr" defTabSz="914400" rtl="0" eaLnBrk="1" fontAlgn="base" latinLnBrk="0" hangingPunct="1">
                        <a:lnSpc>
                          <a:spcPct val="107000"/>
                        </a:lnSpc>
                        <a:spcBef>
                          <a:spcPct val="0"/>
                        </a:spcBef>
                        <a:spcAft>
                          <a:spcPct val="0"/>
                        </a:spcAft>
                        <a:buClrTx/>
                        <a:buSzTx/>
                        <a:buFontTx/>
                        <a:buNone/>
                        <a:tabLst/>
                      </a:pP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0,90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0,93</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0,91</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59" marR="1905"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
        <p:nvSpPr>
          <p:cNvPr id="2" name="Rectángulo 1">
            <a:extLst>
              <a:ext uri="{FF2B5EF4-FFF2-40B4-BE49-F238E27FC236}">
                <a16:creationId xmlns:a16="http://schemas.microsoft.com/office/drawing/2014/main" id="{EDDBFA12-E161-4089-8FEC-70C262B859D6}"/>
              </a:ext>
            </a:extLst>
          </p:cNvPr>
          <p:cNvSpPr/>
          <p:nvPr/>
        </p:nvSpPr>
        <p:spPr>
          <a:xfrm>
            <a:off x="531505" y="4002951"/>
            <a:ext cx="10274147" cy="1200329"/>
          </a:xfrm>
          <a:prstGeom prst="rect">
            <a:avLst/>
          </a:prstGeom>
        </p:spPr>
        <p:txBody>
          <a:bodyPr wrap="square">
            <a:spAutoFit/>
          </a:bodyPr>
          <a:lstStyle/>
          <a:p>
            <a:r>
              <a:rPr lang="es-ES" dirty="0">
                <a:latin typeface="Century Gothic" panose="020B0502020202020204" pitchFamily="34" charset="0"/>
              </a:rPr>
              <a:t>Se evalúa cumplimiento del Plan de Desarrollo mediante seguimiento a la ejecución del Plan de Acción. El cálculo de cumplimiento de metas se calcula desde las actividades de gestión definidas, como resultado para la vigencia 2021 se obtiene un total de 40 metas cumplidas de 44 programadas, para un resultado del 91%.</a:t>
            </a:r>
            <a:endParaRPr lang="es-CO" dirty="0">
              <a:latin typeface="Century Gothic" panose="020B0502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E90E4780-61E4-44E6-9DE6-B80ECC217504}"/>
              </a:ext>
            </a:extLst>
          </p:cNvPr>
          <p:cNvSpPr/>
          <p:nvPr/>
        </p:nvSpPr>
        <p:spPr>
          <a:xfrm>
            <a:off x="8953501" y="6072189"/>
            <a:ext cx="1571625" cy="6429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E226F650-B73A-4B7E-85D7-F09793D103E5}"/>
              </a:ext>
            </a:extLst>
          </p:cNvPr>
          <p:cNvSpPr txBox="1"/>
          <p:nvPr/>
        </p:nvSpPr>
        <p:spPr>
          <a:xfrm>
            <a:off x="287543" y="24070"/>
            <a:ext cx="3911600" cy="677863"/>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Área de Gestión</a:t>
            </a:r>
          </a:p>
          <a:p>
            <a:pPr eaLnBrk="1" hangingPunct="1">
              <a:defRPr/>
            </a:pPr>
            <a:r>
              <a:rPr lang="es-CO" b="1" dirty="0">
                <a:solidFill>
                  <a:schemeClr val="bg1"/>
                </a:solidFill>
                <a:latin typeface="Century Gothic" pitchFamily="34" charset="0"/>
              </a:rPr>
              <a:t>Financiera y Administrativa (40%)</a:t>
            </a:r>
            <a:endParaRPr lang="es-ES_tradnl" b="1" dirty="0">
              <a:solidFill>
                <a:schemeClr val="bg1"/>
              </a:solidFill>
              <a:latin typeface="Century Gothic" pitchFamily="34" charset="0"/>
            </a:endParaRPr>
          </a:p>
        </p:txBody>
      </p:sp>
      <p:graphicFrame>
        <p:nvGraphicFramePr>
          <p:cNvPr id="6" name="Tabla 5">
            <a:extLst>
              <a:ext uri="{FF2B5EF4-FFF2-40B4-BE49-F238E27FC236}">
                <a16:creationId xmlns:a16="http://schemas.microsoft.com/office/drawing/2014/main" id="{404A255D-824E-420C-AAD8-A87F5E344CAF}"/>
              </a:ext>
            </a:extLst>
          </p:cNvPr>
          <p:cNvGraphicFramePr>
            <a:graphicFrameLocks noGrp="1"/>
          </p:cNvGraphicFramePr>
          <p:nvPr>
            <p:extLst>
              <p:ext uri="{D42A27DB-BD31-4B8C-83A1-F6EECF244321}">
                <p14:modId xmlns:p14="http://schemas.microsoft.com/office/powerpoint/2010/main" val="135919600"/>
              </p:ext>
            </p:extLst>
          </p:nvPr>
        </p:nvGraphicFramePr>
        <p:xfrm>
          <a:off x="424786" y="1041033"/>
          <a:ext cx="10754491" cy="1325809"/>
        </p:xfrm>
        <a:graphic>
          <a:graphicData uri="http://schemas.openxmlformats.org/drawingml/2006/table">
            <a:tbl>
              <a:tblPr/>
              <a:tblGrid>
                <a:gridCol w="811662">
                  <a:extLst>
                    <a:ext uri="{9D8B030D-6E8A-4147-A177-3AD203B41FA5}">
                      <a16:colId xmlns:a16="http://schemas.microsoft.com/office/drawing/2014/main" val="20000"/>
                    </a:ext>
                  </a:extLst>
                </a:gridCol>
                <a:gridCol w="2681584">
                  <a:extLst>
                    <a:ext uri="{9D8B030D-6E8A-4147-A177-3AD203B41FA5}">
                      <a16:colId xmlns:a16="http://schemas.microsoft.com/office/drawing/2014/main" val="20001"/>
                    </a:ext>
                  </a:extLst>
                </a:gridCol>
                <a:gridCol w="1532218">
                  <a:extLst>
                    <a:ext uri="{9D8B030D-6E8A-4147-A177-3AD203B41FA5}">
                      <a16:colId xmlns:a16="http://schemas.microsoft.com/office/drawing/2014/main" val="20002"/>
                    </a:ext>
                  </a:extLst>
                </a:gridCol>
                <a:gridCol w="1909676">
                  <a:extLst>
                    <a:ext uri="{9D8B030D-6E8A-4147-A177-3AD203B41FA5}">
                      <a16:colId xmlns:a16="http://schemas.microsoft.com/office/drawing/2014/main" val="20003"/>
                    </a:ext>
                  </a:extLst>
                </a:gridCol>
                <a:gridCol w="2311713">
                  <a:extLst>
                    <a:ext uri="{9D8B030D-6E8A-4147-A177-3AD203B41FA5}">
                      <a16:colId xmlns:a16="http://schemas.microsoft.com/office/drawing/2014/main" val="20004"/>
                    </a:ext>
                  </a:extLst>
                </a:gridCol>
                <a:gridCol w="1507638">
                  <a:extLst>
                    <a:ext uri="{9D8B030D-6E8A-4147-A177-3AD203B41FA5}">
                      <a16:colId xmlns:a16="http://schemas.microsoft.com/office/drawing/2014/main" val="20005"/>
                    </a:ext>
                  </a:extLst>
                </a:gridCol>
              </a:tblGrid>
              <a:tr h="16113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1" i="0" u="none" strike="noStrike" cap="none" normalizeH="0" baseline="0" dirty="0">
                          <a:ln>
                            <a:noFill/>
                          </a:ln>
                          <a:solidFill>
                            <a:srgbClr val="FFFFFF"/>
                          </a:solidFill>
                          <a:effectLst/>
                          <a:latin typeface="Century Gothic" panose="020B0502020202020204" pitchFamily="34" charset="0"/>
                        </a:rPr>
                        <a:t>Indicador</a:t>
                      </a:r>
                      <a:endParaRPr kumimoji="0" lang="es-CO" sz="2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1" i="0" u="none" strike="noStrike" cap="none" normalizeH="0" baseline="0" dirty="0">
                          <a:ln>
                            <a:noFill/>
                          </a:ln>
                          <a:solidFill>
                            <a:srgbClr val="FFFFFF"/>
                          </a:solidFill>
                          <a:effectLst/>
                          <a:latin typeface="Century Gothic" panose="020B0502020202020204" pitchFamily="34" charset="0"/>
                        </a:rPr>
                        <a:t>Estándar (año)</a:t>
                      </a:r>
                      <a:endParaRPr kumimoji="0" lang="es-CO" sz="2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600" b="1" i="0" u="none" strike="noStrike" cap="none" normalizeH="0" baseline="0" dirty="0">
                          <a:ln>
                            <a:noFill/>
                          </a:ln>
                          <a:solidFill>
                            <a:srgbClr val="FFFFFF"/>
                          </a:solidFill>
                          <a:effectLst/>
                          <a:latin typeface="Century Gothic" panose="020B0502020202020204" pitchFamily="34" charset="0"/>
                        </a:rPr>
                        <a:t>Línea Base 2019</a:t>
                      </a:r>
                      <a:endParaRPr kumimoji="0" lang="es-CO" sz="16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7160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5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0" i="0" u="none" strike="noStrike" cap="none" normalizeH="0" baseline="0" dirty="0">
                          <a:ln>
                            <a:noFill/>
                          </a:ln>
                          <a:solidFill>
                            <a:srgbClr val="000000"/>
                          </a:solidFill>
                          <a:effectLst/>
                          <a:latin typeface="Century Gothic" panose="020B0502020202020204" pitchFamily="34" charset="0"/>
                        </a:rPr>
                        <a:t>Evolución del gasto por unidad de Valor Relativo producida </a:t>
                      </a:r>
                      <a:endParaRPr kumimoji="0" lang="es-CO" sz="2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0" i="0" u="none" strike="noStrike" cap="none" normalizeH="0" baseline="0" dirty="0">
                          <a:ln>
                            <a:noFill/>
                          </a:ln>
                          <a:solidFill>
                            <a:srgbClr val="000000"/>
                          </a:solidFill>
                          <a:effectLst/>
                          <a:latin typeface="Century Gothic" panose="020B0502020202020204" pitchFamily="34" charset="0"/>
                        </a:rPr>
                        <a:t>≤ 0,90</a:t>
                      </a:r>
                      <a:endParaRPr kumimoji="0" lang="es-CO" sz="2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0" i="0" u="none" strike="noStrike" cap="none" normalizeH="0" baseline="0" dirty="0">
                          <a:ln>
                            <a:noFill/>
                          </a:ln>
                          <a:solidFill>
                            <a:srgbClr val="000000"/>
                          </a:solidFill>
                          <a:effectLst/>
                          <a:latin typeface="Century Gothic" panose="020B0502020202020204" pitchFamily="34" charset="0"/>
                        </a:rPr>
                        <a:t>1,05</a:t>
                      </a:r>
                      <a:endParaRPr kumimoji="0" lang="es-CO" sz="2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0" i="0" u="none" strike="noStrike" cap="none" normalizeH="0" baseline="0" dirty="0">
                          <a:ln>
                            <a:noFill/>
                          </a:ln>
                          <a:solidFill>
                            <a:srgbClr val="000000"/>
                          </a:solidFill>
                          <a:effectLst/>
                          <a:latin typeface="Century Gothic" panose="020B0502020202020204" pitchFamily="34" charset="0"/>
                        </a:rPr>
                        <a:t>1,07</a:t>
                      </a:r>
                      <a:endParaRPr kumimoji="0" lang="es-CO" sz="2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2229" marR="3111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6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1</a:t>
                      </a:r>
                    </a:p>
                  </a:txBody>
                  <a:tcPr marL="60959" marR="1905" marT="3112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1"/>
                  </a:ext>
                </a:extLst>
              </a:tr>
            </a:tbl>
          </a:graphicData>
        </a:graphic>
      </p:graphicFrame>
      <p:graphicFrame>
        <p:nvGraphicFramePr>
          <p:cNvPr id="7" name="Tabla 6">
            <a:extLst>
              <a:ext uri="{FF2B5EF4-FFF2-40B4-BE49-F238E27FC236}">
                <a16:creationId xmlns:a16="http://schemas.microsoft.com/office/drawing/2014/main" id="{3A71B655-9F6B-45BB-A146-96104997F369}"/>
              </a:ext>
            </a:extLst>
          </p:cNvPr>
          <p:cNvGraphicFramePr>
            <a:graphicFrameLocks noGrp="1"/>
          </p:cNvGraphicFramePr>
          <p:nvPr>
            <p:extLst>
              <p:ext uri="{D42A27DB-BD31-4B8C-83A1-F6EECF244321}">
                <p14:modId xmlns:p14="http://schemas.microsoft.com/office/powerpoint/2010/main" val="2100983663"/>
              </p:ext>
            </p:extLst>
          </p:nvPr>
        </p:nvGraphicFramePr>
        <p:xfrm>
          <a:off x="424785" y="3552492"/>
          <a:ext cx="10754492" cy="2036201"/>
        </p:xfrm>
        <a:graphic>
          <a:graphicData uri="http://schemas.openxmlformats.org/drawingml/2006/table">
            <a:tbl>
              <a:tblPr/>
              <a:tblGrid>
                <a:gridCol w="741954">
                  <a:extLst>
                    <a:ext uri="{9D8B030D-6E8A-4147-A177-3AD203B41FA5}">
                      <a16:colId xmlns:a16="http://schemas.microsoft.com/office/drawing/2014/main" val="20000"/>
                    </a:ext>
                  </a:extLst>
                </a:gridCol>
                <a:gridCol w="2887716">
                  <a:extLst>
                    <a:ext uri="{9D8B030D-6E8A-4147-A177-3AD203B41FA5}">
                      <a16:colId xmlns:a16="http://schemas.microsoft.com/office/drawing/2014/main" val="20001"/>
                    </a:ext>
                  </a:extLst>
                </a:gridCol>
                <a:gridCol w="1662458">
                  <a:extLst>
                    <a:ext uri="{9D8B030D-6E8A-4147-A177-3AD203B41FA5}">
                      <a16:colId xmlns:a16="http://schemas.microsoft.com/office/drawing/2014/main" val="20002"/>
                    </a:ext>
                  </a:extLst>
                </a:gridCol>
                <a:gridCol w="2395238">
                  <a:extLst>
                    <a:ext uri="{9D8B030D-6E8A-4147-A177-3AD203B41FA5}">
                      <a16:colId xmlns:a16="http://schemas.microsoft.com/office/drawing/2014/main" val="20003"/>
                    </a:ext>
                  </a:extLst>
                </a:gridCol>
                <a:gridCol w="1530217">
                  <a:extLst>
                    <a:ext uri="{9D8B030D-6E8A-4147-A177-3AD203B41FA5}">
                      <a16:colId xmlns:a16="http://schemas.microsoft.com/office/drawing/2014/main" val="20004"/>
                    </a:ext>
                  </a:extLst>
                </a:gridCol>
                <a:gridCol w="1536909">
                  <a:extLst>
                    <a:ext uri="{9D8B030D-6E8A-4147-A177-3AD203B41FA5}">
                      <a16:colId xmlns:a16="http://schemas.microsoft.com/office/drawing/2014/main" val="20005"/>
                    </a:ext>
                  </a:extLst>
                </a:gridCol>
              </a:tblGrid>
              <a:tr h="11252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8415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6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Proporción de medicamentos y material médico quirúrgico adquiridos mediante</a:t>
                      </a:r>
                    </a:p>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mecanismos de  compras conjuntas, a través de cooperativas de Empresas Sociales del Estado y/o mecanismos electrónicos</a:t>
                      </a:r>
                      <a:endParaRPr kumimoji="0" lang="es-CO" sz="1400" b="0" i="0" u="none" strike="noStrike" cap="none" normalizeH="0" baseline="0" dirty="0">
                        <a:ln>
                          <a:noFill/>
                        </a:ln>
                        <a:solidFill>
                          <a:srgbClr val="000000"/>
                        </a:solidFill>
                        <a:effectLst/>
                        <a:latin typeface="Century Gothic" panose="020B0502020202020204" pitchFamily="34" charset="0"/>
                        <a:ea typeface="+mn-ea"/>
                        <a:cs typeface="Times New Roman" panose="02020603050405020304" pitchFamily="18" charset="0"/>
                      </a:endParaRPr>
                    </a:p>
                  </a:txBody>
                  <a:tcPr marL="91450" marR="65412" marT="3112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0,70 </a:t>
                      </a:r>
                      <a:endParaRPr kumimoji="0" lang="es-CO" sz="1400" b="0" i="0" u="none" strike="noStrike" cap="none" normalizeH="0" baseline="0" dirty="0">
                        <a:ln>
                          <a:noFill/>
                        </a:ln>
                        <a:solidFill>
                          <a:srgbClr val="000000"/>
                        </a:solidFill>
                        <a:effectLst/>
                        <a:latin typeface="Century Gothic" panose="020B0502020202020204" pitchFamily="34" charset="0"/>
                        <a:ea typeface="+mn-ea"/>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0,75 </a:t>
                      </a:r>
                      <a:endParaRPr kumimoji="0" lang="es-CO" sz="1400" b="0" i="0" u="none" strike="noStrike" cap="none" normalizeH="0" baseline="0" dirty="0">
                        <a:ln>
                          <a:noFill/>
                        </a:ln>
                        <a:solidFill>
                          <a:srgbClr val="000000"/>
                        </a:solidFill>
                        <a:effectLst/>
                        <a:latin typeface="Century Gothic" panose="020B0502020202020204" pitchFamily="34" charset="0"/>
                        <a:ea typeface="+mn-ea"/>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0,82</a:t>
                      </a:r>
                      <a:endParaRPr kumimoji="0" lang="es-CO" sz="1400" b="0" i="0" u="none" strike="noStrike" cap="none" normalizeH="0" baseline="0" dirty="0">
                        <a:ln>
                          <a:noFill/>
                        </a:ln>
                        <a:solidFill>
                          <a:srgbClr val="000000"/>
                        </a:solidFill>
                        <a:effectLst/>
                        <a:latin typeface="Century Gothic" panose="020B0502020202020204" pitchFamily="34" charset="0"/>
                        <a:ea typeface="+mn-ea"/>
                        <a:cs typeface="Times New Roman" panose="02020603050405020304" pitchFamily="18" charset="0"/>
                      </a:endParaRPr>
                    </a:p>
                  </a:txBody>
                  <a:tcPr marL="91450" marR="65412"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7"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
        <p:nvSpPr>
          <p:cNvPr id="8" name="Rectángulo 7">
            <a:extLst>
              <a:ext uri="{FF2B5EF4-FFF2-40B4-BE49-F238E27FC236}">
                <a16:creationId xmlns:a16="http://schemas.microsoft.com/office/drawing/2014/main" id="{6757A349-7D01-4133-A435-93E15A7B6320}"/>
              </a:ext>
            </a:extLst>
          </p:cNvPr>
          <p:cNvSpPr/>
          <p:nvPr/>
        </p:nvSpPr>
        <p:spPr>
          <a:xfrm>
            <a:off x="352361" y="2395795"/>
            <a:ext cx="10968166" cy="954107"/>
          </a:xfrm>
          <a:prstGeom prst="rect">
            <a:avLst/>
          </a:prstGeom>
        </p:spPr>
        <p:txBody>
          <a:bodyPr wrap="square">
            <a:spAutoFit/>
          </a:bodyPr>
          <a:lstStyle/>
          <a:p>
            <a:pPr algn="just"/>
            <a:r>
              <a:rPr lang="es-ES" sz="1400" dirty="0">
                <a:latin typeface="Century Gothic" panose="020B0502020202020204" pitchFamily="34" charset="0"/>
              </a:rPr>
              <a:t>Acciones de mejora: </a:t>
            </a:r>
          </a:p>
          <a:p>
            <a:pPr algn="just"/>
            <a:endParaRPr lang="es-CO" sz="1400" dirty="0">
              <a:latin typeface="Century Gothic" panose="020B0502020202020204" pitchFamily="34" charset="0"/>
            </a:endParaRPr>
          </a:p>
          <a:p>
            <a:pPr marL="285750" indent="-285750" algn="just">
              <a:buFont typeface="Arial" panose="020B0604020202020204" pitchFamily="34" charset="0"/>
              <a:buChar char="•"/>
            </a:pPr>
            <a:r>
              <a:rPr lang="es-CO" sz="1400" dirty="0">
                <a:latin typeface="Century Gothic" panose="020B0502020202020204" pitchFamily="34" charset="0"/>
              </a:rPr>
              <a:t>Revisar reportes de producción</a:t>
            </a:r>
          </a:p>
          <a:p>
            <a:pPr marL="285750" indent="-285750" algn="just">
              <a:buFont typeface="Arial" panose="020B0604020202020204" pitchFamily="34" charset="0"/>
              <a:buChar char="•"/>
            </a:pPr>
            <a:r>
              <a:rPr lang="es-CO" sz="1400" dirty="0">
                <a:latin typeface="Century Gothic" panose="020B0502020202020204" pitchFamily="34" charset="0"/>
              </a:rPr>
              <a:t>Control del gasto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8294E81E-DA0E-4311-9088-AD57460B077E}"/>
              </a:ext>
            </a:extLst>
          </p:cNvPr>
          <p:cNvSpPr/>
          <p:nvPr/>
        </p:nvSpPr>
        <p:spPr>
          <a:xfrm>
            <a:off x="8953501" y="6072189"/>
            <a:ext cx="1571625" cy="6429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7AC1DB8C-AB21-4A99-BAA9-7A72C3840AC6}"/>
              </a:ext>
            </a:extLst>
          </p:cNvPr>
          <p:cNvSpPr txBox="1"/>
          <p:nvPr/>
        </p:nvSpPr>
        <p:spPr>
          <a:xfrm>
            <a:off x="562846" y="84138"/>
            <a:ext cx="3911600" cy="677863"/>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Área de Gestión</a:t>
            </a:r>
          </a:p>
          <a:p>
            <a:pPr eaLnBrk="1" hangingPunct="1">
              <a:defRPr/>
            </a:pPr>
            <a:r>
              <a:rPr lang="es-CO" b="1" dirty="0">
                <a:solidFill>
                  <a:schemeClr val="bg1"/>
                </a:solidFill>
                <a:latin typeface="Century Gothic" pitchFamily="34" charset="0"/>
              </a:rPr>
              <a:t>Financiera y Administrativa (40%)</a:t>
            </a:r>
            <a:endParaRPr lang="es-ES_tradnl" b="1" dirty="0">
              <a:solidFill>
                <a:schemeClr val="bg1"/>
              </a:solidFill>
              <a:latin typeface="Century Gothic" pitchFamily="34" charset="0"/>
            </a:endParaRPr>
          </a:p>
        </p:txBody>
      </p:sp>
      <p:sp>
        <p:nvSpPr>
          <p:cNvPr id="14340" name="Rectangle 2">
            <a:extLst>
              <a:ext uri="{FF2B5EF4-FFF2-40B4-BE49-F238E27FC236}">
                <a16:creationId xmlns:a16="http://schemas.microsoft.com/office/drawing/2014/main" id="{A459EE26-CB2E-4482-943D-337CC74CE60F}"/>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3" name="Tabla 2">
            <a:extLst>
              <a:ext uri="{FF2B5EF4-FFF2-40B4-BE49-F238E27FC236}">
                <a16:creationId xmlns:a16="http://schemas.microsoft.com/office/drawing/2014/main" id="{E620579C-94C0-4067-B7E1-961F9C50D8A3}"/>
              </a:ext>
            </a:extLst>
          </p:cNvPr>
          <p:cNvGraphicFramePr>
            <a:graphicFrameLocks noGrp="1"/>
          </p:cNvGraphicFramePr>
          <p:nvPr>
            <p:extLst>
              <p:ext uri="{D42A27DB-BD31-4B8C-83A1-F6EECF244321}">
                <p14:modId xmlns:p14="http://schemas.microsoft.com/office/powerpoint/2010/main" val="4166604396"/>
              </p:ext>
            </p:extLst>
          </p:nvPr>
        </p:nvGraphicFramePr>
        <p:xfrm>
          <a:off x="143846" y="1125257"/>
          <a:ext cx="10897216" cy="1662113"/>
        </p:xfrm>
        <a:graphic>
          <a:graphicData uri="http://schemas.openxmlformats.org/drawingml/2006/table">
            <a:tbl>
              <a:tblPr/>
              <a:tblGrid>
                <a:gridCol w="676935">
                  <a:extLst>
                    <a:ext uri="{9D8B030D-6E8A-4147-A177-3AD203B41FA5}">
                      <a16:colId xmlns:a16="http://schemas.microsoft.com/office/drawing/2014/main" val="20000"/>
                    </a:ext>
                  </a:extLst>
                </a:gridCol>
                <a:gridCol w="5068742">
                  <a:extLst>
                    <a:ext uri="{9D8B030D-6E8A-4147-A177-3AD203B41FA5}">
                      <a16:colId xmlns:a16="http://schemas.microsoft.com/office/drawing/2014/main" val="20001"/>
                    </a:ext>
                  </a:extLst>
                </a:gridCol>
                <a:gridCol w="1258529">
                  <a:extLst>
                    <a:ext uri="{9D8B030D-6E8A-4147-A177-3AD203B41FA5}">
                      <a16:colId xmlns:a16="http://schemas.microsoft.com/office/drawing/2014/main" val="20002"/>
                    </a:ext>
                  </a:extLst>
                </a:gridCol>
                <a:gridCol w="1322652">
                  <a:extLst>
                    <a:ext uri="{9D8B030D-6E8A-4147-A177-3AD203B41FA5}">
                      <a16:colId xmlns:a16="http://schemas.microsoft.com/office/drawing/2014/main" val="20003"/>
                    </a:ext>
                  </a:extLst>
                </a:gridCol>
                <a:gridCol w="1439400">
                  <a:extLst>
                    <a:ext uri="{9D8B030D-6E8A-4147-A177-3AD203B41FA5}">
                      <a16:colId xmlns:a16="http://schemas.microsoft.com/office/drawing/2014/main" val="20004"/>
                    </a:ext>
                  </a:extLst>
                </a:gridCol>
                <a:gridCol w="1130958">
                  <a:extLst>
                    <a:ext uri="{9D8B030D-6E8A-4147-A177-3AD203B41FA5}">
                      <a16:colId xmlns:a16="http://schemas.microsoft.com/office/drawing/2014/main" val="20005"/>
                    </a:ext>
                  </a:extLst>
                </a:gridCol>
              </a:tblGrid>
              <a:tr h="71694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4516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7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Monto de la deuda superior a 30 días por concepto de salarios del personal de planta y  por concepto de contratación de servicios, y variación del monto frente a la vigencia anterior.</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Cero (0) o variación negativa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3340" marR="22860" marT="3176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B08EE479-2E8E-4425-9FFE-659D4BEE9189}"/>
              </a:ext>
            </a:extLst>
          </p:cNvPr>
          <p:cNvGraphicFramePr>
            <a:graphicFrameLocks noGrp="1"/>
          </p:cNvGraphicFramePr>
          <p:nvPr>
            <p:extLst>
              <p:ext uri="{D42A27DB-BD31-4B8C-83A1-F6EECF244321}">
                <p14:modId xmlns:p14="http://schemas.microsoft.com/office/powerpoint/2010/main" val="2652889845"/>
              </p:ext>
            </p:extLst>
          </p:nvPr>
        </p:nvGraphicFramePr>
        <p:xfrm>
          <a:off x="143846" y="3213101"/>
          <a:ext cx="10897217" cy="1211415"/>
        </p:xfrm>
        <a:graphic>
          <a:graphicData uri="http://schemas.openxmlformats.org/drawingml/2006/table">
            <a:tbl>
              <a:tblPr/>
              <a:tblGrid>
                <a:gridCol w="701477">
                  <a:extLst>
                    <a:ext uri="{9D8B030D-6E8A-4147-A177-3AD203B41FA5}">
                      <a16:colId xmlns:a16="http://schemas.microsoft.com/office/drawing/2014/main" val="20000"/>
                    </a:ext>
                  </a:extLst>
                </a:gridCol>
                <a:gridCol w="5083529">
                  <a:extLst>
                    <a:ext uri="{9D8B030D-6E8A-4147-A177-3AD203B41FA5}">
                      <a16:colId xmlns:a16="http://schemas.microsoft.com/office/drawing/2014/main" val="20001"/>
                    </a:ext>
                  </a:extLst>
                </a:gridCol>
                <a:gridCol w="1444501">
                  <a:extLst>
                    <a:ext uri="{9D8B030D-6E8A-4147-A177-3AD203B41FA5}">
                      <a16:colId xmlns:a16="http://schemas.microsoft.com/office/drawing/2014/main" val="20002"/>
                    </a:ext>
                  </a:extLst>
                </a:gridCol>
                <a:gridCol w="1152709">
                  <a:extLst>
                    <a:ext uri="{9D8B030D-6E8A-4147-A177-3AD203B41FA5}">
                      <a16:colId xmlns:a16="http://schemas.microsoft.com/office/drawing/2014/main" val="20003"/>
                    </a:ext>
                  </a:extLst>
                </a:gridCol>
                <a:gridCol w="1362292">
                  <a:extLst>
                    <a:ext uri="{9D8B030D-6E8A-4147-A177-3AD203B41FA5}">
                      <a16:colId xmlns:a16="http://schemas.microsoft.com/office/drawing/2014/main" val="20004"/>
                    </a:ext>
                  </a:extLst>
                </a:gridCol>
                <a:gridCol w="1152709">
                  <a:extLst>
                    <a:ext uri="{9D8B030D-6E8A-4147-A177-3AD203B41FA5}">
                      <a16:colId xmlns:a16="http://schemas.microsoft.com/office/drawing/2014/main" val="20005"/>
                    </a:ext>
                  </a:extLst>
                </a:gridCol>
              </a:tblGrid>
              <a:tr h="713286">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49812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8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Utilización de información de registro individual de prestaciones / RIPS</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4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4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5</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285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9" name="Tabla 8">
            <a:extLst>
              <a:ext uri="{FF2B5EF4-FFF2-40B4-BE49-F238E27FC236}">
                <a16:creationId xmlns:a16="http://schemas.microsoft.com/office/drawing/2014/main" id="{58D5760B-756B-4AC3-8AF0-A5BE50A2258C}"/>
              </a:ext>
            </a:extLst>
          </p:cNvPr>
          <p:cNvGraphicFramePr>
            <a:graphicFrameLocks noGrp="1"/>
          </p:cNvGraphicFramePr>
          <p:nvPr>
            <p:extLst>
              <p:ext uri="{D42A27DB-BD31-4B8C-83A1-F6EECF244321}">
                <p14:modId xmlns:p14="http://schemas.microsoft.com/office/powerpoint/2010/main" val="687060194"/>
              </p:ext>
            </p:extLst>
          </p:nvPr>
        </p:nvGraphicFramePr>
        <p:xfrm>
          <a:off x="143846" y="4691140"/>
          <a:ext cx="10897216" cy="1114425"/>
        </p:xfrm>
        <a:graphic>
          <a:graphicData uri="http://schemas.openxmlformats.org/drawingml/2006/table">
            <a:tbl>
              <a:tblPr/>
              <a:tblGrid>
                <a:gridCol w="672231">
                  <a:extLst>
                    <a:ext uri="{9D8B030D-6E8A-4147-A177-3AD203B41FA5}">
                      <a16:colId xmlns:a16="http://schemas.microsoft.com/office/drawing/2014/main" val="20000"/>
                    </a:ext>
                  </a:extLst>
                </a:gridCol>
                <a:gridCol w="5102942">
                  <a:extLst>
                    <a:ext uri="{9D8B030D-6E8A-4147-A177-3AD203B41FA5}">
                      <a16:colId xmlns:a16="http://schemas.microsoft.com/office/drawing/2014/main" val="20001"/>
                    </a:ext>
                  </a:extLst>
                </a:gridCol>
                <a:gridCol w="1349829">
                  <a:extLst>
                    <a:ext uri="{9D8B030D-6E8A-4147-A177-3AD203B41FA5}">
                      <a16:colId xmlns:a16="http://schemas.microsoft.com/office/drawing/2014/main" val="20002"/>
                    </a:ext>
                  </a:extLst>
                </a:gridCol>
                <a:gridCol w="1152620">
                  <a:extLst>
                    <a:ext uri="{9D8B030D-6E8A-4147-A177-3AD203B41FA5}">
                      <a16:colId xmlns:a16="http://schemas.microsoft.com/office/drawing/2014/main" val="20003"/>
                    </a:ext>
                  </a:extLst>
                </a:gridCol>
                <a:gridCol w="1489448">
                  <a:extLst>
                    <a:ext uri="{9D8B030D-6E8A-4147-A177-3AD203B41FA5}">
                      <a16:colId xmlns:a16="http://schemas.microsoft.com/office/drawing/2014/main" val="20004"/>
                    </a:ext>
                  </a:extLst>
                </a:gridCol>
                <a:gridCol w="1130146">
                  <a:extLst>
                    <a:ext uri="{9D8B030D-6E8A-4147-A177-3AD203B41FA5}">
                      <a16:colId xmlns:a16="http://schemas.microsoft.com/office/drawing/2014/main" val="20005"/>
                    </a:ext>
                  </a:extLst>
                </a:gridCol>
              </a:tblGrid>
              <a:tr h="615836">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a:t>
                      </a:r>
                      <a:endParaRPr kumimoji="0" lang="es-CO" sz="1400" b="1" i="0" u="none" strike="noStrike" cap="none" normalizeH="0" baseline="0" dirty="0">
                        <a:ln>
                          <a:noFill/>
                        </a:ln>
                        <a:solidFill>
                          <a:srgbClr val="000000"/>
                        </a:solidFill>
                        <a:effectLst/>
                        <a:latin typeface="Century Gothic" panose="020B0502020202020204" pitchFamily="34" charset="0"/>
                      </a:endParaRP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a:t>
                      </a:r>
                      <a:endParaRPr kumimoji="0" lang="es-CO" sz="1400" b="1" i="0" u="none" strike="noStrike" cap="none" normalizeH="0" baseline="0" dirty="0">
                        <a:ln>
                          <a:noFill/>
                        </a:ln>
                        <a:solidFill>
                          <a:srgbClr val="000000"/>
                        </a:solidFill>
                        <a:effectLst/>
                        <a:latin typeface="Century Gothic" panose="020B0502020202020204" pitchFamily="34" charset="0"/>
                      </a:endParaRP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3" marR="73023"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49858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9 </a:t>
                      </a:r>
                      <a:endParaRPr kumimoji="0" lang="es-CO" sz="1400" b="1" i="0" u="none" strike="noStrike" cap="none" normalizeH="0" baseline="0" dirty="0">
                        <a:ln>
                          <a:noFill/>
                        </a:ln>
                        <a:solidFill>
                          <a:srgbClr val="000000"/>
                        </a:solidFill>
                        <a:effectLst/>
                        <a:latin typeface="Century Gothic" panose="020B0502020202020204" pitchFamily="34" charset="0"/>
                      </a:endParaRP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Resultado  equilibrio presupuestal con recaudo</a:t>
                      </a: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≥1,0</a:t>
                      </a: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1,02 </a:t>
                      </a: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1,03</a:t>
                      </a:r>
                    </a:p>
                  </a:txBody>
                  <a:tcPr marL="69215" marR="38100" marT="2858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3911600" cy="677863"/>
          </a:xfrm>
          <a:prstGeom prst="rect">
            <a:avLst/>
          </a:prstGeom>
          <a:noFill/>
        </p:spPr>
        <p:txBody>
          <a:bodyPr wrap="none">
            <a:spAutoFit/>
          </a:bodyPr>
          <a:lstStyle/>
          <a:p>
            <a:pPr eaLnBrk="1" hangingPunct="1">
              <a:defRPr/>
            </a:pPr>
            <a:r>
              <a:rPr lang="es-CO" sz="2000" b="1" dirty="0">
                <a:solidFill>
                  <a:schemeClr val="bg1"/>
                </a:solidFill>
                <a:latin typeface="Century Gothic" panose="020B0502020202020204" pitchFamily="34" charset="0"/>
              </a:rPr>
              <a:t>Área de Gestión</a:t>
            </a:r>
          </a:p>
          <a:p>
            <a:pPr eaLnBrk="1" hangingPunct="1">
              <a:defRPr/>
            </a:pPr>
            <a:r>
              <a:rPr lang="es-CO" b="1" dirty="0">
                <a:solidFill>
                  <a:schemeClr val="bg1"/>
                </a:solidFill>
                <a:latin typeface="Century Gothic" pitchFamily="34" charset="0"/>
              </a:rPr>
              <a:t>Financiera y Administrativa (40%)</a:t>
            </a:r>
            <a:endParaRPr lang="es-ES_tradnl"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4" name="Tabla 3">
            <a:extLst>
              <a:ext uri="{FF2B5EF4-FFF2-40B4-BE49-F238E27FC236}">
                <a16:creationId xmlns:a16="http://schemas.microsoft.com/office/drawing/2014/main" id="{C0C5E552-DF25-4804-81B9-39C131B42912}"/>
              </a:ext>
            </a:extLst>
          </p:cNvPr>
          <p:cNvGraphicFramePr>
            <a:graphicFrameLocks noGrp="1"/>
          </p:cNvGraphicFramePr>
          <p:nvPr>
            <p:extLst>
              <p:ext uri="{D42A27DB-BD31-4B8C-83A1-F6EECF244321}">
                <p14:modId xmlns:p14="http://schemas.microsoft.com/office/powerpoint/2010/main" val="3901960621"/>
              </p:ext>
            </p:extLst>
          </p:nvPr>
        </p:nvGraphicFramePr>
        <p:xfrm>
          <a:off x="317037" y="1166518"/>
          <a:ext cx="11088380" cy="1339060"/>
        </p:xfrm>
        <a:graphic>
          <a:graphicData uri="http://schemas.openxmlformats.org/drawingml/2006/table">
            <a:tbl>
              <a:tblPr/>
              <a:tblGrid>
                <a:gridCol w="825845">
                  <a:extLst>
                    <a:ext uri="{9D8B030D-6E8A-4147-A177-3AD203B41FA5}">
                      <a16:colId xmlns:a16="http://schemas.microsoft.com/office/drawing/2014/main" val="20000"/>
                    </a:ext>
                  </a:extLst>
                </a:gridCol>
                <a:gridCol w="4151676">
                  <a:extLst>
                    <a:ext uri="{9D8B030D-6E8A-4147-A177-3AD203B41FA5}">
                      <a16:colId xmlns:a16="http://schemas.microsoft.com/office/drawing/2014/main" val="20001"/>
                    </a:ext>
                  </a:extLst>
                </a:gridCol>
                <a:gridCol w="1688596">
                  <a:extLst>
                    <a:ext uri="{9D8B030D-6E8A-4147-A177-3AD203B41FA5}">
                      <a16:colId xmlns:a16="http://schemas.microsoft.com/office/drawing/2014/main" val="20002"/>
                    </a:ext>
                  </a:extLst>
                </a:gridCol>
                <a:gridCol w="1611491">
                  <a:extLst>
                    <a:ext uri="{9D8B030D-6E8A-4147-A177-3AD203B41FA5}">
                      <a16:colId xmlns:a16="http://schemas.microsoft.com/office/drawing/2014/main" val="20003"/>
                    </a:ext>
                  </a:extLst>
                </a:gridCol>
                <a:gridCol w="1397594">
                  <a:extLst>
                    <a:ext uri="{9D8B030D-6E8A-4147-A177-3AD203B41FA5}">
                      <a16:colId xmlns:a16="http://schemas.microsoft.com/office/drawing/2014/main" val="20004"/>
                    </a:ext>
                  </a:extLst>
                </a:gridCol>
                <a:gridCol w="1413178">
                  <a:extLst>
                    <a:ext uri="{9D8B030D-6E8A-4147-A177-3AD203B41FA5}">
                      <a16:colId xmlns:a16="http://schemas.microsoft.com/office/drawing/2014/main" val="20005"/>
                    </a:ext>
                  </a:extLst>
                </a:gridCol>
              </a:tblGrid>
              <a:tr h="20063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Indicador</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109091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10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Oportunidad de la entrega del reporte de información en cumplimiento de la Circular Única expedida por la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Superintendencia Nacional de Salud o la norma que la sustituya.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179388"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a:ln>
                            <a:noFill/>
                          </a:ln>
                          <a:solidFill>
                            <a:srgbClr val="000000"/>
                          </a:solidFill>
                          <a:effectLst/>
                          <a:latin typeface="Century Gothic" panose="020B0502020202020204" pitchFamily="34" charset="0"/>
                        </a:rPr>
                        <a:t>Cumplimiento dentro de los términos previstos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0" i="0" u="none" strike="noStrike" cap="none" normalizeH="0" baseline="0" dirty="0">
                          <a:ln>
                            <a:noFill/>
                          </a:ln>
                          <a:solidFill>
                            <a:srgbClr val="000000"/>
                          </a:solidFill>
                          <a:effectLst/>
                          <a:latin typeface="Century Gothic" panose="020B0502020202020204" pitchFamily="34" charset="0"/>
                        </a:rPr>
                        <a:t>No Cumplimiento dentro de los términos previstos</a:t>
                      </a: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No cumplimiento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22860" marT="3109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highlight>
                            <a:srgbClr val="FF0000"/>
                          </a:highlight>
                          <a:latin typeface="Century Gothic" panose="020B0502020202020204" pitchFamily="34" charset="0"/>
                          <a:ea typeface="Calibri" panose="020F0502020204030204" pitchFamily="34" charset="0"/>
                          <a:cs typeface="Times New Roman" panose="02020603050405020304" pitchFamily="18" charset="0"/>
                        </a:rPr>
                        <a:t>0</a:t>
                      </a:r>
                    </a:p>
                  </a:txBody>
                  <a:tcPr marL="60960" marR="1905" marT="3112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1"/>
                  </a:ext>
                </a:extLst>
              </a:tr>
            </a:tbl>
          </a:graphicData>
        </a:graphic>
      </p:graphicFrame>
      <p:graphicFrame>
        <p:nvGraphicFramePr>
          <p:cNvPr id="6" name="Tabla 5">
            <a:extLst>
              <a:ext uri="{FF2B5EF4-FFF2-40B4-BE49-F238E27FC236}">
                <a16:creationId xmlns:a16="http://schemas.microsoft.com/office/drawing/2014/main" id="{AA7BBC31-E2A1-41A3-95A1-1865EA633532}"/>
              </a:ext>
            </a:extLst>
          </p:cNvPr>
          <p:cNvGraphicFramePr>
            <a:graphicFrameLocks noGrp="1"/>
          </p:cNvGraphicFramePr>
          <p:nvPr>
            <p:extLst>
              <p:ext uri="{D42A27DB-BD31-4B8C-83A1-F6EECF244321}">
                <p14:modId xmlns:p14="http://schemas.microsoft.com/office/powerpoint/2010/main" val="1249107553"/>
              </p:ext>
            </p:extLst>
          </p:nvPr>
        </p:nvGraphicFramePr>
        <p:xfrm>
          <a:off x="317037" y="3969314"/>
          <a:ext cx="11088380" cy="1843087"/>
        </p:xfrm>
        <a:graphic>
          <a:graphicData uri="http://schemas.openxmlformats.org/drawingml/2006/table">
            <a:tbl>
              <a:tblPr/>
              <a:tblGrid>
                <a:gridCol w="761760">
                  <a:extLst>
                    <a:ext uri="{9D8B030D-6E8A-4147-A177-3AD203B41FA5}">
                      <a16:colId xmlns:a16="http://schemas.microsoft.com/office/drawing/2014/main" val="20000"/>
                    </a:ext>
                  </a:extLst>
                </a:gridCol>
                <a:gridCol w="3586852">
                  <a:extLst>
                    <a:ext uri="{9D8B030D-6E8A-4147-A177-3AD203B41FA5}">
                      <a16:colId xmlns:a16="http://schemas.microsoft.com/office/drawing/2014/main" val="20001"/>
                    </a:ext>
                  </a:extLst>
                </a:gridCol>
                <a:gridCol w="1739295">
                  <a:extLst>
                    <a:ext uri="{9D8B030D-6E8A-4147-A177-3AD203B41FA5}">
                      <a16:colId xmlns:a16="http://schemas.microsoft.com/office/drawing/2014/main" val="20002"/>
                    </a:ext>
                  </a:extLst>
                </a:gridCol>
                <a:gridCol w="1739295">
                  <a:extLst>
                    <a:ext uri="{9D8B030D-6E8A-4147-A177-3AD203B41FA5}">
                      <a16:colId xmlns:a16="http://schemas.microsoft.com/office/drawing/2014/main" val="20003"/>
                    </a:ext>
                  </a:extLst>
                </a:gridCol>
                <a:gridCol w="1848001">
                  <a:extLst>
                    <a:ext uri="{9D8B030D-6E8A-4147-A177-3AD203B41FA5}">
                      <a16:colId xmlns:a16="http://schemas.microsoft.com/office/drawing/2014/main" val="20004"/>
                    </a:ext>
                  </a:extLst>
                </a:gridCol>
                <a:gridCol w="1413177">
                  <a:extLst>
                    <a:ext uri="{9D8B030D-6E8A-4147-A177-3AD203B41FA5}">
                      <a16:colId xmlns:a16="http://schemas.microsoft.com/office/drawing/2014/main" val="20005"/>
                    </a:ext>
                  </a:extLst>
                </a:gridCol>
              </a:tblGrid>
              <a:tr h="715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112736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11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Oportunidad en el reporte de información en cumplimiento del </a:t>
                      </a:r>
                    </a:p>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Decreto 2193 de 2004 o la norma que la sustituye.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9063" marR="68582" marT="3113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200" b="0" i="0" u="none" strike="noStrike" cap="none" normalizeH="0" baseline="0" dirty="0">
                          <a:ln>
                            <a:noFill/>
                          </a:ln>
                          <a:solidFill>
                            <a:srgbClr val="000000"/>
                          </a:solidFill>
                          <a:effectLst/>
                          <a:latin typeface="Century Gothic" panose="020B0502020202020204" pitchFamily="34" charset="0"/>
                        </a:rPr>
                        <a:t>Cumplimiento dentro de los términos previstos </a:t>
                      </a: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200" b="0" i="0" u="none" strike="noStrike" cap="none" normalizeH="0" baseline="0" dirty="0">
                          <a:ln>
                            <a:noFill/>
                          </a:ln>
                          <a:solidFill>
                            <a:srgbClr val="000000"/>
                          </a:solidFill>
                          <a:effectLst/>
                          <a:latin typeface="Century Gothic" panose="020B0502020202020204" pitchFamily="34" charset="0"/>
                        </a:rPr>
                        <a:t>Cumplimiento dentro de los términos previstos</a:t>
                      </a:r>
                    </a:p>
                    <a:p>
                      <a:pPr marL="0" marR="0" lvl="0" indent="0" algn="ctr" defTabSz="914400" rtl="0" eaLnBrk="1" fontAlgn="base" latinLnBrk="0" hangingPunct="1">
                        <a:lnSpc>
                          <a:spcPct val="107000"/>
                        </a:lnSpc>
                        <a:spcBef>
                          <a:spcPct val="0"/>
                        </a:spcBef>
                        <a:spcAft>
                          <a:spcPct val="0"/>
                        </a:spcAft>
                        <a:buClrTx/>
                        <a:buSzTx/>
                        <a:buFontTx/>
                        <a:buNone/>
                        <a:tabLst/>
                      </a:pPr>
                      <a:endParaRPr kumimoji="0" lang="es-CO" sz="12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200" b="0" i="0" u="none" strike="noStrike" cap="none" normalizeH="0" baseline="0" dirty="0">
                          <a:ln>
                            <a:noFill/>
                          </a:ln>
                          <a:solidFill>
                            <a:srgbClr val="000000"/>
                          </a:solidFill>
                          <a:effectLst/>
                          <a:latin typeface="Century Gothic" panose="020B0502020202020204" pitchFamily="34" charset="0"/>
                        </a:rPr>
                        <a:t>Cumplimiento dentro de los términos previstos</a:t>
                      </a:r>
                    </a:p>
                  </a:txBody>
                  <a:tcPr marL="99063" marR="68582" marT="3113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0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
        <p:nvSpPr>
          <p:cNvPr id="7" name="Rectángulo 6">
            <a:extLst>
              <a:ext uri="{FF2B5EF4-FFF2-40B4-BE49-F238E27FC236}">
                <a16:creationId xmlns:a16="http://schemas.microsoft.com/office/drawing/2014/main" id="{A4C203C8-DFA6-4ED8-A362-4991648C7D69}"/>
              </a:ext>
            </a:extLst>
          </p:cNvPr>
          <p:cNvSpPr/>
          <p:nvPr/>
        </p:nvSpPr>
        <p:spPr>
          <a:xfrm>
            <a:off x="317037" y="2713323"/>
            <a:ext cx="10968166" cy="954107"/>
          </a:xfrm>
          <a:prstGeom prst="rect">
            <a:avLst/>
          </a:prstGeom>
        </p:spPr>
        <p:txBody>
          <a:bodyPr wrap="square">
            <a:spAutoFit/>
          </a:bodyPr>
          <a:lstStyle/>
          <a:p>
            <a:pPr algn="just"/>
            <a:r>
              <a:rPr lang="es-CO" sz="1400" dirty="0">
                <a:latin typeface="Century Gothic" panose="020B0502020202020204" pitchFamily="34" charset="0"/>
              </a:rPr>
              <a:t>Acciones de mejora </a:t>
            </a:r>
          </a:p>
          <a:p>
            <a:pPr algn="just"/>
            <a:endParaRPr lang="es-CO" sz="1400" dirty="0">
              <a:latin typeface="Century Gothic" panose="020B0502020202020204" pitchFamily="34" charset="0"/>
            </a:endParaRPr>
          </a:p>
          <a:p>
            <a:pPr marL="285750" indent="-285750" algn="just">
              <a:buFont typeface="Arial" panose="020B0604020202020204" pitchFamily="34" charset="0"/>
              <a:buChar char="•"/>
            </a:pPr>
            <a:r>
              <a:rPr lang="es-CO" sz="1400" dirty="0">
                <a:latin typeface="Century Gothic" panose="020B0502020202020204" pitchFamily="34" charset="0"/>
              </a:rPr>
              <a:t>Seguimiento permanente a ajustes en normatividad </a:t>
            </a:r>
          </a:p>
          <a:p>
            <a:pPr marL="285750" indent="-285750" algn="just">
              <a:buFont typeface="Arial" panose="020B0604020202020204" pitchFamily="34" charset="0"/>
              <a:buChar char="•"/>
            </a:pPr>
            <a:r>
              <a:rPr lang="es-CO" sz="1400" dirty="0">
                <a:latin typeface="Century Gothic" panose="020B0502020202020204" pitchFamily="34" charset="0"/>
              </a:rPr>
              <a:t>Control previo para reporte oportuno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856419738"/>
              </p:ext>
            </p:extLst>
          </p:nvPr>
        </p:nvGraphicFramePr>
        <p:xfrm>
          <a:off x="639761" y="1356002"/>
          <a:ext cx="10116729" cy="1662113"/>
        </p:xfrm>
        <a:graphic>
          <a:graphicData uri="http://schemas.openxmlformats.org/drawingml/2006/table">
            <a:tbl>
              <a:tblPr/>
              <a:tblGrid>
                <a:gridCol w="639497">
                  <a:extLst>
                    <a:ext uri="{9D8B030D-6E8A-4147-A177-3AD203B41FA5}">
                      <a16:colId xmlns:a16="http://schemas.microsoft.com/office/drawing/2014/main" val="20000"/>
                    </a:ext>
                  </a:extLst>
                </a:gridCol>
                <a:gridCol w="4698755">
                  <a:extLst>
                    <a:ext uri="{9D8B030D-6E8A-4147-A177-3AD203B41FA5}">
                      <a16:colId xmlns:a16="http://schemas.microsoft.com/office/drawing/2014/main" val="20001"/>
                    </a:ext>
                  </a:extLst>
                </a:gridCol>
                <a:gridCol w="1081548">
                  <a:extLst>
                    <a:ext uri="{9D8B030D-6E8A-4147-A177-3AD203B41FA5}">
                      <a16:colId xmlns:a16="http://schemas.microsoft.com/office/drawing/2014/main" val="20002"/>
                    </a:ext>
                  </a:extLst>
                </a:gridCol>
                <a:gridCol w="1241158">
                  <a:extLst>
                    <a:ext uri="{9D8B030D-6E8A-4147-A177-3AD203B41FA5}">
                      <a16:colId xmlns:a16="http://schemas.microsoft.com/office/drawing/2014/main" val="20003"/>
                    </a:ext>
                  </a:extLst>
                </a:gridCol>
                <a:gridCol w="1079255">
                  <a:extLst>
                    <a:ext uri="{9D8B030D-6E8A-4147-A177-3AD203B41FA5}">
                      <a16:colId xmlns:a16="http://schemas.microsoft.com/office/drawing/2014/main" val="20004"/>
                    </a:ext>
                  </a:extLst>
                </a:gridCol>
                <a:gridCol w="1376516">
                  <a:extLst>
                    <a:ext uri="{9D8B030D-6E8A-4147-A177-3AD203B41FA5}">
                      <a16:colId xmlns:a16="http://schemas.microsoft.com/office/drawing/2014/main" val="20005"/>
                    </a:ext>
                  </a:extLst>
                </a:gridCol>
              </a:tblGrid>
              <a:tr h="71695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4515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12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Evaluación de aplicación de las guías de manejo específicas: Hemorragias del III trimestre y trastornos hipertensivos en la gestación.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0,54</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1606508556"/>
              </p:ext>
            </p:extLst>
          </p:nvPr>
        </p:nvGraphicFramePr>
        <p:xfrm>
          <a:off x="639761" y="3387447"/>
          <a:ext cx="10116730" cy="1662114"/>
        </p:xfrm>
        <a:graphic>
          <a:graphicData uri="http://schemas.openxmlformats.org/drawingml/2006/table">
            <a:tbl>
              <a:tblPr/>
              <a:tblGrid>
                <a:gridCol w="579036">
                  <a:extLst>
                    <a:ext uri="{9D8B030D-6E8A-4147-A177-3AD203B41FA5}">
                      <a16:colId xmlns:a16="http://schemas.microsoft.com/office/drawing/2014/main" val="20000"/>
                    </a:ext>
                  </a:extLst>
                </a:gridCol>
                <a:gridCol w="4727288">
                  <a:extLst>
                    <a:ext uri="{9D8B030D-6E8A-4147-A177-3AD203B41FA5}">
                      <a16:colId xmlns:a16="http://schemas.microsoft.com/office/drawing/2014/main" val="20001"/>
                    </a:ext>
                  </a:extLst>
                </a:gridCol>
                <a:gridCol w="1210618">
                  <a:extLst>
                    <a:ext uri="{9D8B030D-6E8A-4147-A177-3AD203B41FA5}">
                      <a16:colId xmlns:a16="http://schemas.microsoft.com/office/drawing/2014/main" val="20002"/>
                    </a:ext>
                  </a:extLst>
                </a:gridCol>
                <a:gridCol w="1112226">
                  <a:extLst>
                    <a:ext uri="{9D8B030D-6E8A-4147-A177-3AD203B41FA5}">
                      <a16:colId xmlns:a16="http://schemas.microsoft.com/office/drawing/2014/main" val="20003"/>
                    </a:ext>
                  </a:extLst>
                </a:gridCol>
                <a:gridCol w="1148583">
                  <a:extLst>
                    <a:ext uri="{9D8B030D-6E8A-4147-A177-3AD203B41FA5}">
                      <a16:colId xmlns:a16="http://schemas.microsoft.com/office/drawing/2014/main" val="20004"/>
                    </a:ext>
                  </a:extLst>
                </a:gridCol>
                <a:gridCol w="1338979">
                  <a:extLst>
                    <a:ext uri="{9D8B030D-6E8A-4147-A177-3AD203B41FA5}">
                      <a16:colId xmlns:a16="http://schemas.microsoft.com/office/drawing/2014/main" val="20005"/>
                    </a:ext>
                  </a:extLst>
                </a:gridCol>
              </a:tblGrid>
              <a:tr h="83105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83105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13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marL="22225" indent="-2222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22225" marR="0" lvl="0" indent="-22225" algn="ctr" defTabSz="914400" rtl="0" eaLnBrk="1" fontAlgn="base" latinLnBrk="0" hangingPunct="1">
                        <a:lnSpc>
                          <a:spcPct val="107000"/>
                        </a:lnSpc>
                        <a:spcBef>
                          <a:spcPct val="0"/>
                        </a:spcBef>
                        <a:spcAft>
                          <a:spcPct val="0"/>
                        </a:spcAft>
                        <a:buClrTx/>
                        <a:buSzTx/>
                        <a:buFontTx/>
                        <a:buNone/>
                        <a:tabLst/>
                      </a:pPr>
                      <a:r>
                        <a:rPr kumimoji="0" lang="es-ES" sz="1400" b="0" i="0" u="none" strike="noStrike" cap="none" normalizeH="0" baseline="0" dirty="0">
                          <a:ln>
                            <a:noFill/>
                          </a:ln>
                          <a:solidFill>
                            <a:srgbClr val="000000"/>
                          </a:solidFill>
                          <a:effectLst/>
                          <a:latin typeface="Century Gothic" panose="020B0502020202020204" pitchFamily="34" charset="0"/>
                        </a:rPr>
                        <a:t>Evaluación de aplicación de guía de manejo de la primera causa de egreso hospitalario o de morbilidad atendida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0,80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0,6406</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0,81</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09598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2539279036"/>
              </p:ext>
            </p:extLst>
          </p:nvPr>
        </p:nvGraphicFramePr>
        <p:xfrm>
          <a:off x="507642" y="1447308"/>
          <a:ext cx="10401300" cy="1721495"/>
        </p:xfrm>
        <a:graphic>
          <a:graphicData uri="http://schemas.openxmlformats.org/drawingml/2006/table">
            <a:tbl>
              <a:tblPr/>
              <a:tblGrid>
                <a:gridCol w="657485">
                  <a:extLst>
                    <a:ext uri="{9D8B030D-6E8A-4147-A177-3AD203B41FA5}">
                      <a16:colId xmlns:a16="http://schemas.microsoft.com/office/drawing/2014/main" val="20000"/>
                    </a:ext>
                  </a:extLst>
                </a:gridCol>
                <a:gridCol w="4935272">
                  <a:extLst>
                    <a:ext uri="{9D8B030D-6E8A-4147-A177-3AD203B41FA5}">
                      <a16:colId xmlns:a16="http://schemas.microsoft.com/office/drawing/2014/main" val="20001"/>
                    </a:ext>
                  </a:extLst>
                </a:gridCol>
                <a:gridCol w="1172760">
                  <a:extLst>
                    <a:ext uri="{9D8B030D-6E8A-4147-A177-3AD203B41FA5}">
                      <a16:colId xmlns:a16="http://schemas.microsoft.com/office/drawing/2014/main" val="20002"/>
                    </a:ext>
                  </a:extLst>
                </a:gridCol>
                <a:gridCol w="1110934">
                  <a:extLst>
                    <a:ext uri="{9D8B030D-6E8A-4147-A177-3AD203B41FA5}">
                      <a16:colId xmlns:a16="http://schemas.microsoft.com/office/drawing/2014/main" val="20003"/>
                    </a:ext>
                  </a:extLst>
                </a:gridCol>
                <a:gridCol w="1413915">
                  <a:extLst>
                    <a:ext uri="{9D8B030D-6E8A-4147-A177-3AD203B41FA5}">
                      <a16:colId xmlns:a16="http://schemas.microsoft.com/office/drawing/2014/main" val="20004"/>
                    </a:ext>
                  </a:extLst>
                </a:gridCol>
                <a:gridCol w="1110934">
                  <a:extLst>
                    <a:ext uri="{9D8B030D-6E8A-4147-A177-3AD203B41FA5}">
                      <a16:colId xmlns:a16="http://schemas.microsoft.com/office/drawing/2014/main" val="20005"/>
                    </a:ext>
                  </a:extLst>
                </a:gridCol>
              </a:tblGrid>
              <a:tr h="74257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78921">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14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5405" marR="3365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Oportunidad en la realización de apendicetomía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5405" marR="3365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90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5405" marR="3365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0,95</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5405" marR="3365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0,96</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5405" marR="3365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59135593"/>
              </p:ext>
            </p:extLst>
          </p:nvPr>
        </p:nvGraphicFramePr>
        <p:xfrm>
          <a:off x="507642" y="3387448"/>
          <a:ext cx="10401300" cy="1721494"/>
        </p:xfrm>
        <a:graphic>
          <a:graphicData uri="http://schemas.openxmlformats.org/drawingml/2006/table">
            <a:tbl>
              <a:tblPr/>
              <a:tblGrid>
                <a:gridCol w="705979">
                  <a:extLst>
                    <a:ext uri="{9D8B030D-6E8A-4147-A177-3AD203B41FA5}">
                      <a16:colId xmlns:a16="http://schemas.microsoft.com/office/drawing/2014/main" val="20000"/>
                    </a:ext>
                  </a:extLst>
                </a:gridCol>
                <a:gridCol w="4821330">
                  <a:extLst>
                    <a:ext uri="{9D8B030D-6E8A-4147-A177-3AD203B41FA5}">
                      <a16:colId xmlns:a16="http://schemas.microsoft.com/office/drawing/2014/main" val="20001"/>
                    </a:ext>
                  </a:extLst>
                </a:gridCol>
                <a:gridCol w="1172946">
                  <a:extLst>
                    <a:ext uri="{9D8B030D-6E8A-4147-A177-3AD203B41FA5}">
                      <a16:colId xmlns:a16="http://schemas.microsoft.com/office/drawing/2014/main" val="20002"/>
                    </a:ext>
                  </a:extLst>
                </a:gridCol>
                <a:gridCol w="1070456">
                  <a:extLst>
                    <a:ext uri="{9D8B030D-6E8A-4147-A177-3AD203B41FA5}">
                      <a16:colId xmlns:a16="http://schemas.microsoft.com/office/drawing/2014/main" val="20003"/>
                    </a:ext>
                  </a:extLst>
                </a:gridCol>
                <a:gridCol w="1494912">
                  <a:extLst>
                    <a:ext uri="{9D8B030D-6E8A-4147-A177-3AD203B41FA5}">
                      <a16:colId xmlns:a16="http://schemas.microsoft.com/office/drawing/2014/main" val="20004"/>
                    </a:ext>
                  </a:extLst>
                </a:gridCol>
                <a:gridCol w="1135677">
                  <a:extLst>
                    <a:ext uri="{9D8B030D-6E8A-4147-A177-3AD203B41FA5}">
                      <a16:colId xmlns:a16="http://schemas.microsoft.com/office/drawing/2014/main" val="20005"/>
                    </a:ext>
                  </a:extLst>
                </a:gridCol>
              </a:tblGrid>
              <a:tr h="86074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86074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15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19685" marT="3494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Número de pacientes pediátricos con neumonías broncoaspirativas de origen intrahospitalario y variación interanual.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19685" marT="34943"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Cero (0) o variación negativa.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19685" marT="3494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19685" marT="3494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2070" marR="19685" marT="3494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7445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1986413759"/>
              </p:ext>
            </p:extLst>
          </p:nvPr>
        </p:nvGraphicFramePr>
        <p:xfrm>
          <a:off x="851771" y="1356003"/>
          <a:ext cx="9944048" cy="1613340"/>
        </p:xfrm>
        <a:graphic>
          <a:graphicData uri="http://schemas.openxmlformats.org/drawingml/2006/table">
            <a:tbl>
              <a:tblPr/>
              <a:tblGrid>
                <a:gridCol w="603770">
                  <a:extLst>
                    <a:ext uri="{9D8B030D-6E8A-4147-A177-3AD203B41FA5}">
                      <a16:colId xmlns:a16="http://schemas.microsoft.com/office/drawing/2014/main" val="20000"/>
                    </a:ext>
                  </a:extLst>
                </a:gridCol>
                <a:gridCol w="4532071">
                  <a:extLst>
                    <a:ext uri="{9D8B030D-6E8A-4147-A177-3AD203B41FA5}">
                      <a16:colId xmlns:a16="http://schemas.microsoft.com/office/drawing/2014/main" val="20001"/>
                    </a:ext>
                  </a:extLst>
                </a:gridCol>
                <a:gridCol w="1076948">
                  <a:extLst>
                    <a:ext uri="{9D8B030D-6E8A-4147-A177-3AD203B41FA5}">
                      <a16:colId xmlns:a16="http://schemas.microsoft.com/office/drawing/2014/main" val="20002"/>
                    </a:ext>
                  </a:extLst>
                </a:gridCol>
                <a:gridCol w="1020173">
                  <a:extLst>
                    <a:ext uri="{9D8B030D-6E8A-4147-A177-3AD203B41FA5}">
                      <a16:colId xmlns:a16="http://schemas.microsoft.com/office/drawing/2014/main" val="20003"/>
                    </a:ext>
                  </a:extLst>
                </a:gridCol>
                <a:gridCol w="1544156">
                  <a:extLst>
                    <a:ext uri="{9D8B030D-6E8A-4147-A177-3AD203B41FA5}">
                      <a16:colId xmlns:a16="http://schemas.microsoft.com/office/drawing/2014/main" val="20004"/>
                    </a:ext>
                  </a:extLst>
                </a:gridCol>
                <a:gridCol w="1166930">
                  <a:extLst>
                    <a:ext uri="{9D8B030D-6E8A-4147-A177-3AD203B41FA5}">
                      <a16:colId xmlns:a16="http://schemas.microsoft.com/office/drawing/2014/main" val="20005"/>
                    </a:ext>
                  </a:extLst>
                </a:gridCol>
              </a:tblGrid>
              <a:tr h="69592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1742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16</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Oportunidad en la atención específica de pacientes con diagnostico al egreso de Infarto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Agudo de Miocardio (IAM)</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90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0,53</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0,92</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2405216094"/>
              </p:ext>
            </p:extLst>
          </p:nvPr>
        </p:nvGraphicFramePr>
        <p:xfrm>
          <a:off x="851769" y="3387448"/>
          <a:ext cx="9944047" cy="1613340"/>
        </p:xfrm>
        <a:graphic>
          <a:graphicData uri="http://schemas.openxmlformats.org/drawingml/2006/table">
            <a:tbl>
              <a:tblPr/>
              <a:tblGrid>
                <a:gridCol w="555564">
                  <a:extLst>
                    <a:ext uri="{9D8B030D-6E8A-4147-A177-3AD203B41FA5}">
                      <a16:colId xmlns:a16="http://schemas.microsoft.com/office/drawing/2014/main" val="20000"/>
                    </a:ext>
                  </a:extLst>
                </a:gridCol>
                <a:gridCol w="4630417">
                  <a:extLst>
                    <a:ext uri="{9D8B030D-6E8A-4147-A177-3AD203B41FA5}">
                      <a16:colId xmlns:a16="http://schemas.microsoft.com/office/drawing/2014/main" val="20001"/>
                    </a:ext>
                  </a:extLst>
                </a:gridCol>
                <a:gridCol w="1044706">
                  <a:extLst>
                    <a:ext uri="{9D8B030D-6E8A-4147-A177-3AD203B41FA5}">
                      <a16:colId xmlns:a16="http://schemas.microsoft.com/office/drawing/2014/main" val="20002"/>
                    </a:ext>
                  </a:extLst>
                </a:gridCol>
                <a:gridCol w="1055049">
                  <a:extLst>
                    <a:ext uri="{9D8B030D-6E8A-4147-A177-3AD203B41FA5}">
                      <a16:colId xmlns:a16="http://schemas.microsoft.com/office/drawing/2014/main" val="20003"/>
                    </a:ext>
                  </a:extLst>
                </a:gridCol>
                <a:gridCol w="1460718">
                  <a:extLst>
                    <a:ext uri="{9D8B030D-6E8A-4147-A177-3AD203B41FA5}">
                      <a16:colId xmlns:a16="http://schemas.microsoft.com/office/drawing/2014/main" val="20004"/>
                    </a:ext>
                  </a:extLst>
                </a:gridCol>
                <a:gridCol w="1197593">
                  <a:extLst>
                    <a:ext uri="{9D8B030D-6E8A-4147-A177-3AD203B41FA5}">
                      <a16:colId xmlns:a16="http://schemas.microsoft.com/office/drawing/2014/main" val="20005"/>
                    </a:ext>
                  </a:extLst>
                </a:gridCol>
              </a:tblGrid>
              <a:tr h="80667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80667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17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Análisis de mortalidad intrahospitalaria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0,90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0,99</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51910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709040607"/>
              </p:ext>
            </p:extLst>
          </p:nvPr>
        </p:nvGraphicFramePr>
        <p:xfrm>
          <a:off x="851771" y="1356002"/>
          <a:ext cx="10543814" cy="1437617"/>
        </p:xfrm>
        <a:graphic>
          <a:graphicData uri="http://schemas.openxmlformats.org/drawingml/2006/table">
            <a:tbl>
              <a:tblPr/>
              <a:tblGrid>
                <a:gridCol w="666492">
                  <a:extLst>
                    <a:ext uri="{9D8B030D-6E8A-4147-A177-3AD203B41FA5}">
                      <a16:colId xmlns:a16="http://schemas.microsoft.com/office/drawing/2014/main" val="20000"/>
                    </a:ext>
                  </a:extLst>
                </a:gridCol>
                <a:gridCol w="4626898">
                  <a:extLst>
                    <a:ext uri="{9D8B030D-6E8A-4147-A177-3AD203B41FA5}">
                      <a16:colId xmlns:a16="http://schemas.microsoft.com/office/drawing/2014/main" val="20001"/>
                    </a:ext>
                  </a:extLst>
                </a:gridCol>
                <a:gridCol w="1170039">
                  <a:extLst>
                    <a:ext uri="{9D8B030D-6E8A-4147-A177-3AD203B41FA5}">
                      <a16:colId xmlns:a16="http://schemas.microsoft.com/office/drawing/2014/main" val="20002"/>
                    </a:ext>
                  </a:extLst>
                </a:gridCol>
                <a:gridCol w="1520941">
                  <a:extLst>
                    <a:ext uri="{9D8B030D-6E8A-4147-A177-3AD203B41FA5}">
                      <a16:colId xmlns:a16="http://schemas.microsoft.com/office/drawing/2014/main" val="20003"/>
                    </a:ext>
                  </a:extLst>
                </a:gridCol>
                <a:gridCol w="1433288">
                  <a:extLst>
                    <a:ext uri="{9D8B030D-6E8A-4147-A177-3AD203B41FA5}">
                      <a16:colId xmlns:a16="http://schemas.microsoft.com/office/drawing/2014/main" val="20004"/>
                    </a:ext>
                  </a:extLst>
                </a:gridCol>
                <a:gridCol w="1126156">
                  <a:extLst>
                    <a:ext uri="{9D8B030D-6E8A-4147-A177-3AD203B41FA5}">
                      <a16:colId xmlns:a16="http://schemas.microsoft.com/office/drawing/2014/main" val="20005"/>
                    </a:ext>
                  </a:extLst>
                </a:gridCol>
              </a:tblGrid>
              <a:tr h="49246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4515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16</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Oportunidad en la atención específica de pacientes con diagnostico al egreso de Infarto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Agudo de Miocardio (IAM)</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0,9</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0,53</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0,92</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28588"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3616387921"/>
              </p:ext>
            </p:extLst>
          </p:nvPr>
        </p:nvGraphicFramePr>
        <p:xfrm>
          <a:off x="851771" y="3387448"/>
          <a:ext cx="10543814" cy="1488338"/>
        </p:xfrm>
        <a:graphic>
          <a:graphicData uri="http://schemas.openxmlformats.org/drawingml/2006/table">
            <a:tbl>
              <a:tblPr/>
              <a:tblGrid>
                <a:gridCol w="682061">
                  <a:extLst>
                    <a:ext uri="{9D8B030D-6E8A-4147-A177-3AD203B41FA5}">
                      <a16:colId xmlns:a16="http://schemas.microsoft.com/office/drawing/2014/main" val="20000"/>
                    </a:ext>
                  </a:extLst>
                </a:gridCol>
                <a:gridCol w="4601497">
                  <a:extLst>
                    <a:ext uri="{9D8B030D-6E8A-4147-A177-3AD203B41FA5}">
                      <a16:colId xmlns:a16="http://schemas.microsoft.com/office/drawing/2014/main" val="20001"/>
                    </a:ext>
                  </a:extLst>
                </a:gridCol>
                <a:gridCol w="1189703">
                  <a:extLst>
                    <a:ext uri="{9D8B030D-6E8A-4147-A177-3AD203B41FA5}">
                      <a16:colId xmlns:a16="http://schemas.microsoft.com/office/drawing/2014/main" val="20002"/>
                    </a:ext>
                  </a:extLst>
                </a:gridCol>
                <a:gridCol w="1514168">
                  <a:extLst>
                    <a:ext uri="{9D8B030D-6E8A-4147-A177-3AD203B41FA5}">
                      <a16:colId xmlns:a16="http://schemas.microsoft.com/office/drawing/2014/main" val="20003"/>
                    </a:ext>
                  </a:extLst>
                </a:gridCol>
                <a:gridCol w="1455174">
                  <a:extLst>
                    <a:ext uri="{9D8B030D-6E8A-4147-A177-3AD203B41FA5}">
                      <a16:colId xmlns:a16="http://schemas.microsoft.com/office/drawing/2014/main" val="20004"/>
                    </a:ext>
                  </a:extLst>
                </a:gridCol>
                <a:gridCol w="1101211">
                  <a:extLst>
                    <a:ext uri="{9D8B030D-6E8A-4147-A177-3AD203B41FA5}">
                      <a16:colId xmlns:a16="http://schemas.microsoft.com/office/drawing/2014/main" val="20005"/>
                    </a:ext>
                  </a:extLst>
                </a:gridCol>
              </a:tblGrid>
              <a:tr h="74416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74416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17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Análisis de mortalidad intrahospitalaria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0,9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1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0,99</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37818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3246244983"/>
              </p:ext>
            </p:extLst>
          </p:nvPr>
        </p:nvGraphicFramePr>
        <p:xfrm>
          <a:off x="851770" y="1356002"/>
          <a:ext cx="9757234" cy="1750992"/>
        </p:xfrm>
        <a:graphic>
          <a:graphicData uri="http://schemas.openxmlformats.org/drawingml/2006/table">
            <a:tbl>
              <a:tblPr/>
              <a:tblGrid>
                <a:gridCol w="616772">
                  <a:extLst>
                    <a:ext uri="{9D8B030D-6E8A-4147-A177-3AD203B41FA5}">
                      <a16:colId xmlns:a16="http://schemas.microsoft.com/office/drawing/2014/main" val="20000"/>
                    </a:ext>
                  </a:extLst>
                </a:gridCol>
                <a:gridCol w="4629672">
                  <a:extLst>
                    <a:ext uri="{9D8B030D-6E8A-4147-A177-3AD203B41FA5}">
                      <a16:colId xmlns:a16="http://schemas.microsoft.com/office/drawing/2014/main" val="20001"/>
                    </a:ext>
                  </a:extLst>
                </a:gridCol>
                <a:gridCol w="1100141">
                  <a:extLst>
                    <a:ext uri="{9D8B030D-6E8A-4147-A177-3AD203B41FA5}">
                      <a16:colId xmlns:a16="http://schemas.microsoft.com/office/drawing/2014/main" val="20002"/>
                    </a:ext>
                  </a:extLst>
                </a:gridCol>
                <a:gridCol w="1042143">
                  <a:extLst>
                    <a:ext uri="{9D8B030D-6E8A-4147-A177-3AD203B41FA5}">
                      <a16:colId xmlns:a16="http://schemas.microsoft.com/office/drawing/2014/main" val="20003"/>
                    </a:ext>
                  </a:extLst>
                </a:gridCol>
                <a:gridCol w="1326363">
                  <a:extLst>
                    <a:ext uri="{9D8B030D-6E8A-4147-A177-3AD203B41FA5}">
                      <a16:colId xmlns:a16="http://schemas.microsoft.com/office/drawing/2014/main" val="20004"/>
                    </a:ext>
                  </a:extLst>
                </a:gridCol>
                <a:gridCol w="1042143">
                  <a:extLst>
                    <a:ext uri="{9D8B030D-6E8A-4147-A177-3AD203B41FA5}">
                      <a16:colId xmlns:a16="http://schemas.microsoft.com/office/drawing/2014/main" val="20005"/>
                    </a:ext>
                  </a:extLst>
                </a:gridCol>
              </a:tblGrid>
              <a:tr h="7552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9569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18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0" i="0" u="none" strike="noStrike" cap="none" normalizeH="0" baseline="0" dirty="0">
                          <a:ln>
                            <a:noFill/>
                          </a:ln>
                          <a:solidFill>
                            <a:srgbClr val="000000"/>
                          </a:solidFill>
                          <a:effectLst/>
                          <a:latin typeface="Century Gothic" panose="020B0502020202020204" pitchFamily="34" charset="0"/>
                        </a:rPr>
                        <a:t>Tiempo promedio de espera para la asignación de cita de pediatría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5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3,18</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3,19</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4196956514"/>
              </p:ext>
            </p:extLst>
          </p:nvPr>
        </p:nvGraphicFramePr>
        <p:xfrm>
          <a:off x="851770" y="3387448"/>
          <a:ext cx="9757234" cy="1341868"/>
        </p:xfrm>
        <a:graphic>
          <a:graphicData uri="http://schemas.openxmlformats.org/drawingml/2006/table">
            <a:tbl>
              <a:tblPr/>
              <a:tblGrid>
                <a:gridCol w="591498">
                  <a:extLst>
                    <a:ext uri="{9D8B030D-6E8A-4147-A177-3AD203B41FA5}">
                      <a16:colId xmlns:a16="http://schemas.microsoft.com/office/drawing/2014/main" val="20000"/>
                    </a:ext>
                  </a:extLst>
                </a:gridCol>
                <a:gridCol w="4828568">
                  <a:extLst>
                    <a:ext uri="{9D8B030D-6E8A-4147-A177-3AD203B41FA5}">
                      <a16:colId xmlns:a16="http://schemas.microsoft.com/office/drawing/2014/main" val="20001"/>
                    </a:ext>
                  </a:extLst>
                </a:gridCol>
                <a:gridCol w="1089633">
                  <a:extLst>
                    <a:ext uri="{9D8B030D-6E8A-4147-A177-3AD203B41FA5}">
                      <a16:colId xmlns:a16="http://schemas.microsoft.com/office/drawing/2014/main" val="20002"/>
                    </a:ext>
                  </a:extLst>
                </a:gridCol>
                <a:gridCol w="905890">
                  <a:extLst>
                    <a:ext uri="{9D8B030D-6E8A-4147-A177-3AD203B41FA5}">
                      <a16:colId xmlns:a16="http://schemas.microsoft.com/office/drawing/2014/main" val="20003"/>
                    </a:ext>
                  </a:extLst>
                </a:gridCol>
                <a:gridCol w="1289596">
                  <a:extLst>
                    <a:ext uri="{9D8B030D-6E8A-4147-A177-3AD203B41FA5}">
                      <a16:colId xmlns:a16="http://schemas.microsoft.com/office/drawing/2014/main" val="20004"/>
                    </a:ext>
                  </a:extLst>
                </a:gridCol>
                <a:gridCol w="1052049">
                  <a:extLst>
                    <a:ext uri="{9D8B030D-6E8A-4147-A177-3AD203B41FA5}">
                      <a16:colId xmlns:a16="http://schemas.microsoft.com/office/drawing/2014/main" val="20005"/>
                    </a:ext>
                  </a:extLst>
                </a:gridCol>
              </a:tblGrid>
              <a:tr h="70171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6401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19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68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0" i="0" u="none" strike="noStrike" cap="none" normalizeH="0" baseline="0" dirty="0">
                          <a:ln>
                            <a:noFill/>
                          </a:ln>
                          <a:solidFill>
                            <a:srgbClr val="000000"/>
                          </a:solidFill>
                          <a:effectLst/>
                          <a:latin typeface="Century Gothic" panose="020B0502020202020204" pitchFamily="34" charset="0"/>
                        </a:rPr>
                        <a:t>Tiempo promedio de espera para la asignación de cita de obstetricia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6804"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8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68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6,4</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7470" marR="45085" marT="368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9,6</a:t>
                      </a:r>
                    </a:p>
                  </a:txBody>
                  <a:tcPr marL="77470" marR="45085" marT="368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3</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7747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2030536823"/>
              </p:ext>
            </p:extLst>
          </p:nvPr>
        </p:nvGraphicFramePr>
        <p:xfrm>
          <a:off x="412954" y="1022062"/>
          <a:ext cx="10864645" cy="1534329"/>
        </p:xfrm>
        <a:graphic>
          <a:graphicData uri="http://schemas.openxmlformats.org/drawingml/2006/table">
            <a:tbl>
              <a:tblPr/>
              <a:tblGrid>
                <a:gridCol w="686774">
                  <a:extLst>
                    <a:ext uri="{9D8B030D-6E8A-4147-A177-3AD203B41FA5}">
                      <a16:colId xmlns:a16="http://schemas.microsoft.com/office/drawing/2014/main" val="20000"/>
                    </a:ext>
                  </a:extLst>
                </a:gridCol>
                <a:gridCol w="5155123">
                  <a:extLst>
                    <a:ext uri="{9D8B030D-6E8A-4147-A177-3AD203B41FA5}">
                      <a16:colId xmlns:a16="http://schemas.microsoft.com/office/drawing/2014/main" val="20001"/>
                    </a:ext>
                  </a:extLst>
                </a:gridCol>
                <a:gridCol w="1225003">
                  <a:extLst>
                    <a:ext uri="{9D8B030D-6E8A-4147-A177-3AD203B41FA5}">
                      <a16:colId xmlns:a16="http://schemas.microsoft.com/office/drawing/2014/main" val="20002"/>
                    </a:ext>
                  </a:extLst>
                </a:gridCol>
                <a:gridCol w="1160422">
                  <a:extLst>
                    <a:ext uri="{9D8B030D-6E8A-4147-A177-3AD203B41FA5}">
                      <a16:colId xmlns:a16="http://schemas.microsoft.com/office/drawing/2014/main" val="20003"/>
                    </a:ext>
                  </a:extLst>
                </a:gridCol>
                <a:gridCol w="1351145">
                  <a:extLst>
                    <a:ext uri="{9D8B030D-6E8A-4147-A177-3AD203B41FA5}">
                      <a16:colId xmlns:a16="http://schemas.microsoft.com/office/drawing/2014/main" val="20004"/>
                    </a:ext>
                  </a:extLst>
                </a:gridCol>
                <a:gridCol w="1286178">
                  <a:extLst>
                    <a:ext uri="{9D8B030D-6E8A-4147-A177-3AD203B41FA5}">
                      <a16:colId xmlns:a16="http://schemas.microsoft.com/office/drawing/2014/main" val="20005"/>
                    </a:ext>
                  </a:extLst>
                </a:gridCol>
              </a:tblGrid>
              <a:tr h="50558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102874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21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684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Proporción de gestantes captadas antes de la semana 12 de gestación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684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0,85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684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0,45</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684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0,46</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6849"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highlight>
                            <a:srgbClr val="FF0000"/>
                          </a:highlight>
                          <a:latin typeface="Century Gothic" panose="020B0502020202020204" pitchFamily="34" charset="0"/>
                          <a:ea typeface="Calibri" panose="020F0502020204030204" pitchFamily="34" charset="0"/>
                          <a:cs typeface="Times New Roman" panose="02020603050405020304" pitchFamily="18" charset="0"/>
                        </a:rPr>
                        <a:t>1</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1"/>
                  </a:ext>
                </a:extLst>
              </a:tr>
            </a:tbl>
          </a:graphicData>
        </a:graphic>
      </p:graphicFrame>
      <p:sp>
        <p:nvSpPr>
          <p:cNvPr id="2" name="Rectángulo 1">
            <a:extLst>
              <a:ext uri="{FF2B5EF4-FFF2-40B4-BE49-F238E27FC236}">
                <a16:creationId xmlns:a16="http://schemas.microsoft.com/office/drawing/2014/main" id="{BFFF7AC9-34C1-4758-AA4F-2118992FA8A9}"/>
              </a:ext>
            </a:extLst>
          </p:cNvPr>
          <p:cNvSpPr/>
          <p:nvPr/>
        </p:nvSpPr>
        <p:spPr>
          <a:xfrm>
            <a:off x="317039" y="2577267"/>
            <a:ext cx="11139285" cy="4031873"/>
          </a:xfrm>
          <a:prstGeom prst="rect">
            <a:avLst/>
          </a:prstGeom>
        </p:spPr>
        <p:txBody>
          <a:bodyPr wrap="square">
            <a:spAutoFit/>
          </a:bodyPr>
          <a:lstStyle/>
          <a:p>
            <a:r>
              <a:rPr lang="es-ES" sz="1400" dirty="0">
                <a:latin typeface="Century Gothic" panose="020B0502020202020204" pitchFamily="34" charset="0"/>
              </a:rPr>
              <a:t>Causas principales:</a:t>
            </a:r>
          </a:p>
          <a:p>
            <a:r>
              <a:rPr lang="es-ES" sz="1400" dirty="0">
                <a:latin typeface="Century Gothic" panose="020B0502020202020204" pitchFamily="34" charset="0"/>
              </a:rPr>
              <a:t> </a:t>
            </a:r>
          </a:p>
          <a:p>
            <a:pPr marL="285750" indent="-285750">
              <a:buFont typeface="Wingdings" panose="05000000000000000000" pitchFamily="2" charset="2"/>
              <a:buChar char="§"/>
            </a:pPr>
            <a:r>
              <a:rPr lang="es-ES" sz="1400" dirty="0">
                <a:latin typeface="Century Gothic" panose="020B0502020202020204" pitchFamily="34" charset="0"/>
              </a:rPr>
              <a:t>Afectación por los determinantes sociales que se escapan  de la gestión de la ESE como: </a:t>
            </a:r>
            <a:r>
              <a:rPr lang="es-CO" sz="1400" dirty="0">
                <a:latin typeface="Century Gothic" panose="020B0502020202020204" pitchFamily="34" charset="0"/>
              </a:rPr>
              <a:t>población migrante y población pobre no asegurada.</a:t>
            </a:r>
          </a:p>
          <a:p>
            <a:endParaRPr lang="es-CO" sz="1400" dirty="0">
              <a:latin typeface="Century Gothic" panose="020B0502020202020204" pitchFamily="34" charset="0"/>
            </a:endParaRPr>
          </a:p>
          <a:p>
            <a:r>
              <a:rPr lang="es-CO" sz="1400" dirty="0">
                <a:latin typeface="Century Gothic" panose="020B0502020202020204" pitchFamily="34" charset="0"/>
              </a:rPr>
              <a:t>Acciones de Mejora: </a:t>
            </a:r>
          </a:p>
          <a:p>
            <a:endParaRPr lang="es-ES" sz="1400" dirty="0">
              <a:latin typeface="Century Gothic" panose="020B0502020202020204" pitchFamily="34" charset="0"/>
            </a:endParaRPr>
          </a:p>
          <a:p>
            <a:pPr marL="285750" lvl="0" indent="-285750">
              <a:buFont typeface="Wingdings" panose="05000000000000000000" pitchFamily="2" charset="2"/>
              <a:buChar char="§"/>
            </a:pPr>
            <a:r>
              <a:rPr lang="es-CO" sz="1400" dirty="0">
                <a:latin typeface="Century Gothic" panose="020B0502020202020204" pitchFamily="34" charset="0"/>
              </a:rPr>
              <a:t>Implementación de la ruta de gestión de riesgo para las gestantes con 3 líneas operativas: a) Estrategias de captación temprana. b) adherencia al control prenatal c) gestión de inasistentes.</a:t>
            </a:r>
          </a:p>
          <a:p>
            <a:pPr marL="285750" lvl="0" indent="-285750">
              <a:buFont typeface="Wingdings" panose="05000000000000000000" pitchFamily="2" charset="2"/>
              <a:buChar char="§"/>
            </a:pPr>
            <a:r>
              <a:rPr lang="es-CO" sz="1400" dirty="0">
                <a:latin typeface="Century Gothic" panose="020B0502020202020204" pitchFamily="34" charset="0"/>
              </a:rPr>
              <a:t>Seguimiento y gestión en cada una de las líneas operativas.</a:t>
            </a:r>
          </a:p>
          <a:p>
            <a:pPr marL="285750" lvl="0" indent="-285750">
              <a:buFont typeface="Wingdings" panose="05000000000000000000" pitchFamily="2" charset="2"/>
              <a:buChar char="§"/>
            </a:pPr>
            <a:r>
              <a:rPr lang="es-CO" sz="1400" dirty="0">
                <a:latin typeface="Century Gothic" panose="020B0502020202020204" pitchFamily="34" charset="0"/>
              </a:rPr>
              <a:t>Caracterización de las causas de inasistencia</a:t>
            </a:r>
          </a:p>
          <a:p>
            <a:pPr marL="285750" lvl="0" indent="-285750">
              <a:buFont typeface="Wingdings" panose="05000000000000000000" pitchFamily="2" charset="2"/>
              <a:buChar char="§"/>
            </a:pPr>
            <a:r>
              <a:rPr lang="es-CO" sz="1400" dirty="0">
                <a:latin typeface="Century Gothic" panose="020B0502020202020204" pitchFamily="34" charset="0"/>
              </a:rPr>
              <a:t>Estrategia de asignación de la consulta de obstetricia mediante agenda vía web en todos los puntos de la red </a:t>
            </a:r>
          </a:p>
          <a:p>
            <a:pPr marL="285750" lvl="0" indent="-285750">
              <a:buFont typeface="Wingdings" panose="05000000000000000000" pitchFamily="2" charset="2"/>
              <a:buChar char="§"/>
            </a:pPr>
            <a:r>
              <a:rPr lang="es-CO" sz="1400" dirty="0">
                <a:latin typeface="Century Gothic" panose="020B0502020202020204" pitchFamily="34" charset="0"/>
              </a:rPr>
              <a:t>Redistribución de la oferta de servicios para la consulta de Alto riesgo obstétrico (ARO) acorde a la demanda identificada por punto de atención.</a:t>
            </a:r>
          </a:p>
          <a:p>
            <a:pPr marL="285750" lvl="0" indent="-285750">
              <a:buFont typeface="Wingdings" panose="05000000000000000000" pitchFamily="2" charset="2"/>
              <a:buChar char="§"/>
            </a:pPr>
            <a:r>
              <a:rPr lang="es-CO" sz="1400" dirty="0">
                <a:latin typeface="Century Gothic" panose="020B0502020202020204" pitchFamily="34" charset="0"/>
              </a:rPr>
              <a:t>Identificación de las solicitudes de atención por ginecobstetricia "consulta de primera vez" para la gestión y asignación de la atención en un tiempo no superior a 4 días</a:t>
            </a:r>
          </a:p>
          <a:p>
            <a:pPr marL="285750" lvl="0" indent="-285750">
              <a:buFont typeface="Wingdings" panose="05000000000000000000" pitchFamily="2" charset="2"/>
              <a:buChar char="§"/>
            </a:pPr>
            <a:r>
              <a:rPr lang="es-CO" sz="1400" dirty="0">
                <a:latin typeface="Century Gothic" panose="020B0502020202020204" pitchFamily="34" charset="0"/>
              </a:rPr>
              <a:t>Proyecto de la central de agendamiento </a:t>
            </a:r>
          </a:p>
          <a:p>
            <a:endParaRPr lang="es-ES" dirty="0"/>
          </a:p>
        </p:txBody>
      </p:sp>
    </p:spTree>
    <p:extLst>
      <p:ext uri="{BB962C8B-B14F-4D97-AF65-F5344CB8AC3E}">
        <p14:creationId xmlns:p14="http://schemas.microsoft.com/office/powerpoint/2010/main" val="1118701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4031141517"/>
              </p:ext>
            </p:extLst>
          </p:nvPr>
        </p:nvGraphicFramePr>
        <p:xfrm>
          <a:off x="589936" y="1273557"/>
          <a:ext cx="10962303" cy="1222394"/>
        </p:xfrm>
        <a:graphic>
          <a:graphicData uri="http://schemas.openxmlformats.org/drawingml/2006/table">
            <a:tbl>
              <a:tblPr/>
              <a:tblGrid>
                <a:gridCol w="658761">
                  <a:extLst>
                    <a:ext uri="{9D8B030D-6E8A-4147-A177-3AD203B41FA5}">
                      <a16:colId xmlns:a16="http://schemas.microsoft.com/office/drawing/2014/main" val="20000"/>
                    </a:ext>
                  </a:extLst>
                </a:gridCol>
                <a:gridCol w="4857135">
                  <a:extLst>
                    <a:ext uri="{9D8B030D-6E8A-4147-A177-3AD203B41FA5}">
                      <a16:colId xmlns:a16="http://schemas.microsoft.com/office/drawing/2014/main" val="20001"/>
                    </a:ext>
                  </a:extLst>
                </a:gridCol>
                <a:gridCol w="1545743">
                  <a:extLst>
                    <a:ext uri="{9D8B030D-6E8A-4147-A177-3AD203B41FA5}">
                      <a16:colId xmlns:a16="http://schemas.microsoft.com/office/drawing/2014/main" val="20002"/>
                    </a:ext>
                  </a:extLst>
                </a:gridCol>
                <a:gridCol w="1241372">
                  <a:extLst>
                    <a:ext uri="{9D8B030D-6E8A-4147-A177-3AD203B41FA5}">
                      <a16:colId xmlns:a16="http://schemas.microsoft.com/office/drawing/2014/main" val="20003"/>
                    </a:ext>
                  </a:extLst>
                </a:gridCol>
                <a:gridCol w="1339067">
                  <a:extLst>
                    <a:ext uri="{9D8B030D-6E8A-4147-A177-3AD203B41FA5}">
                      <a16:colId xmlns:a16="http://schemas.microsoft.com/office/drawing/2014/main" val="20004"/>
                    </a:ext>
                  </a:extLst>
                </a:gridCol>
                <a:gridCol w="1320225">
                  <a:extLst>
                    <a:ext uri="{9D8B030D-6E8A-4147-A177-3AD203B41FA5}">
                      <a16:colId xmlns:a16="http://schemas.microsoft.com/office/drawing/2014/main" val="20005"/>
                    </a:ext>
                  </a:extLst>
                </a:gridCol>
              </a:tblGrid>
              <a:tr h="43094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683127">
                <a:tc>
                  <a:txBody>
                    <a:bodyPr/>
                    <a:lstStyle>
                      <a:lvl1pPr marL="88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22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7310" marR="38735" marT="3875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marL="88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Incidencia de Sífilis congénita en partos atendidos en la ESE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7310" marR="38735" marT="3875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marL="88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No presentó </a:t>
                      </a:r>
                    </a:p>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Casos sífilis </a:t>
                      </a:r>
                    </a:p>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Congénita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7310" marR="38735" marT="38757"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marL="88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Si presentó </a:t>
                      </a:r>
                    </a:p>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Casos sífilis </a:t>
                      </a:r>
                    </a:p>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Congénita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7310" marR="38735" marT="38757"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marL="88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Si presentó</a:t>
                      </a:r>
                    </a:p>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Casos sífilis</a:t>
                      </a:r>
                    </a:p>
                    <a:p>
                      <a:pPr marL="88900" marR="0" lvl="0" indent="0" algn="just" defTabSz="914400" rtl="0" eaLnBrk="1" fontAlgn="base" latinLnBrk="0" hangingPunct="1">
                        <a:lnSpc>
                          <a:spcPct val="115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Congénita</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7310" marR="38735" marT="38757"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highlight>
                            <a:srgbClr val="FF0000"/>
                          </a:highlight>
                          <a:latin typeface="Century Gothic" panose="020B0502020202020204" pitchFamily="34" charset="0"/>
                          <a:ea typeface="Calibri" panose="020F0502020204030204" pitchFamily="34" charset="0"/>
                          <a:cs typeface="Times New Roman" panose="02020603050405020304" pitchFamily="18" charset="0"/>
                        </a:rPr>
                        <a:t>0</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1"/>
                  </a:ext>
                </a:extLst>
              </a:tr>
            </a:tbl>
          </a:graphicData>
        </a:graphic>
      </p:graphicFrame>
      <p:sp>
        <p:nvSpPr>
          <p:cNvPr id="9" name="9 Rectángulo redondeado">
            <a:extLst>
              <a:ext uri="{FF2B5EF4-FFF2-40B4-BE49-F238E27FC236}">
                <a16:creationId xmlns:a16="http://schemas.microsoft.com/office/drawing/2014/main" id="{860954E2-CAA8-4AE4-A78F-505412B76174}"/>
              </a:ext>
            </a:extLst>
          </p:cNvPr>
          <p:cNvSpPr/>
          <p:nvPr/>
        </p:nvSpPr>
        <p:spPr>
          <a:xfrm>
            <a:off x="7429500" y="6072188"/>
            <a:ext cx="1571625" cy="642937"/>
          </a:xfrm>
          <a:prstGeom prst="roundRect">
            <a:avLst/>
          </a:prstGeom>
          <a:solidFill>
            <a:sysClr val="window" lastClr="FFFFFF"/>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Rectángulo 5">
            <a:extLst>
              <a:ext uri="{FF2B5EF4-FFF2-40B4-BE49-F238E27FC236}">
                <a16:creationId xmlns:a16="http://schemas.microsoft.com/office/drawing/2014/main" id="{6EC473C8-420E-4A3A-BE98-1D04BFC3FEE9}"/>
              </a:ext>
            </a:extLst>
          </p:cNvPr>
          <p:cNvSpPr>
            <a:spLocks noChangeArrowheads="1"/>
          </p:cNvSpPr>
          <p:nvPr/>
        </p:nvSpPr>
        <p:spPr bwMode="auto">
          <a:xfrm>
            <a:off x="472612" y="2621518"/>
            <a:ext cx="11079627"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0" fontAlgn="base" hangingPunct="0">
              <a:spcBef>
                <a:spcPct val="0"/>
              </a:spcBef>
              <a:spcAft>
                <a:spcPct val="0"/>
              </a:spcAft>
              <a:buFontTx/>
              <a:buNone/>
            </a:pPr>
            <a:r>
              <a:rPr lang="es-ES" altLang="es-CO" sz="1400" dirty="0">
                <a:solidFill>
                  <a:srgbClr val="404040"/>
                </a:solidFill>
                <a:latin typeface="Century Gothic" panose="020B0502020202020204" pitchFamily="34" charset="0"/>
                <a:ea typeface="Calibri" panose="020F0502020204030204" pitchFamily="34" charset="0"/>
                <a:cs typeface="Times New Roman" panose="02020603050405020304" pitchFamily="18" charset="0"/>
              </a:rPr>
              <a:t>En el 2021 se presentaron 32 casos de sífilis congénita, la mayoría de casos por: </a:t>
            </a:r>
          </a:p>
          <a:p>
            <a:pPr algn="just" eaLnBrk="0" fontAlgn="base" hangingPunct="0">
              <a:spcBef>
                <a:spcPct val="0"/>
              </a:spcBef>
              <a:spcAft>
                <a:spcPct val="0"/>
              </a:spcAft>
              <a:buFontTx/>
              <a:buNone/>
            </a:pPr>
            <a:endParaRPr lang="es-ES" altLang="es-CO" sz="1400" dirty="0">
              <a:solidFill>
                <a:srgbClr val="404040"/>
              </a:solidFill>
              <a:latin typeface="Century Gothic" panose="020B0502020202020204" pitchFamily="34" charset="0"/>
              <a:ea typeface="Calibri" panose="020F0502020204030204" pitchFamily="34" charset="0"/>
              <a:cs typeface="Times New Roman" panose="02020603050405020304" pitchFamily="18" charset="0"/>
            </a:endParaRPr>
          </a:p>
          <a:p>
            <a:pPr marL="285750" indent="-285750" algn="just" eaLnBrk="0" fontAlgn="base" hangingPunct="0">
              <a:spcBef>
                <a:spcPct val="0"/>
              </a:spcBef>
              <a:spcAft>
                <a:spcPct val="0"/>
              </a:spcAft>
              <a:buFont typeface="Wingdings" panose="05000000000000000000" pitchFamily="2" charset="2"/>
              <a:buChar char="§"/>
            </a:pPr>
            <a:r>
              <a:rPr lang="es-ES" altLang="es-CO" sz="1400" dirty="0">
                <a:solidFill>
                  <a:srgbClr val="404040"/>
                </a:solidFill>
                <a:latin typeface="Century Gothic" panose="020B0502020202020204" pitchFamily="34" charset="0"/>
                <a:ea typeface="Calibri" panose="020F0502020204030204" pitchFamily="34" charset="0"/>
                <a:cs typeface="Times New Roman" panose="02020603050405020304" pitchFamily="18" charset="0"/>
              </a:rPr>
              <a:t>Migrantes y Población Pobre No Asegurada</a:t>
            </a:r>
          </a:p>
          <a:p>
            <a:pPr marL="285750" indent="-285750" algn="just" eaLnBrk="0" fontAlgn="base" hangingPunct="0">
              <a:spcBef>
                <a:spcPct val="0"/>
              </a:spcBef>
              <a:spcAft>
                <a:spcPct val="0"/>
              </a:spcAft>
              <a:buFont typeface="Wingdings" panose="05000000000000000000" pitchFamily="2" charset="2"/>
              <a:buChar char="§"/>
            </a:pPr>
            <a:r>
              <a:rPr lang="es-ES" sz="1400" dirty="0">
                <a:solidFill>
                  <a:srgbClr val="404040"/>
                </a:solidFill>
                <a:latin typeface="Century Gothic" panose="020B0502020202020204" pitchFamily="34" charset="0"/>
                <a:cs typeface="Times New Roman" panose="02020603050405020304" pitchFamily="18" charset="0"/>
              </a:rPr>
              <a:t>Pacientes inasistentes al programa de control prenatal que no recibieron el tratamiento adecuado, </a:t>
            </a:r>
          </a:p>
          <a:p>
            <a:pPr marL="285750" indent="-285750" algn="just" eaLnBrk="0" fontAlgn="base" hangingPunct="0">
              <a:spcBef>
                <a:spcPct val="0"/>
              </a:spcBef>
              <a:spcAft>
                <a:spcPct val="0"/>
              </a:spcAft>
              <a:buFont typeface="Wingdings" panose="05000000000000000000" pitchFamily="2" charset="2"/>
              <a:buChar char="§"/>
            </a:pPr>
            <a:r>
              <a:rPr lang="es-ES" sz="1400" dirty="0">
                <a:solidFill>
                  <a:srgbClr val="404040"/>
                </a:solidFill>
                <a:latin typeface="Century Gothic" panose="020B0502020202020204" pitchFamily="34" charset="0"/>
                <a:cs typeface="Times New Roman" panose="02020603050405020304" pitchFamily="18" charset="0"/>
              </a:rPr>
              <a:t>Pacientes con ingreso tardío o sin ingreso al programa de Control Prenatal, por tanto no recibieron el tratamiento adecuado, Pacientes que llegan directamente al parto.</a:t>
            </a:r>
            <a:endParaRPr lang="es-ES" altLang="es-CO" sz="1400" dirty="0">
              <a:solidFill>
                <a:srgbClr val="404040"/>
              </a:solidFill>
              <a:latin typeface="Century Gothic" panose="020B0502020202020204" pitchFamily="34" charset="0"/>
              <a:cs typeface="Times New Roman" panose="02020603050405020304" pitchFamily="18" charset="0"/>
            </a:endParaRPr>
          </a:p>
          <a:p>
            <a:pPr algn="just" eaLnBrk="0" fontAlgn="base" hangingPunct="0">
              <a:spcBef>
                <a:spcPct val="0"/>
              </a:spcBef>
              <a:spcAft>
                <a:spcPct val="0"/>
              </a:spcAft>
              <a:buFontTx/>
              <a:buNone/>
            </a:pPr>
            <a:endParaRPr lang="es-ES" altLang="es-CO" sz="1800" dirty="0">
              <a:solidFill>
                <a:srgbClr val="404040"/>
              </a:solidFill>
              <a:latin typeface="Century Gothic" panose="020B0502020202020204" pitchFamily="34" charset="0"/>
              <a:ea typeface="Calibri" panose="020F0502020204030204" pitchFamily="34" charset="0"/>
              <a:cs typeface="Times New Roman" panose="02020603050405020304" pitchFamily="18" charset="0"/>
            </a:endParaRPr>
          </a:p>
          <a:p>
            <a:pPr>
              <a:buNone/>
            </a:pPr>
            <a:r>
              <a:rPr lang="es-ES" sz="1400" b="1" dirty="0">
                <a:solidFill>
                  <a:srgbClr val="404040"/>
                </a:solidFill>
                <a:latin typeface="Century Gothic" panose="020B0502020202020204" pitchFamily="34" charset="0"/>
                <a:cs typeface="Times New Roman" panose="02020603050405020304" pitchFamily="18" charset="0"/>
              </a:rPr>
              <a:t>Acciones de mejora:</a:t>
            </a:r>
          </a:p>
          <a:p>
            <a:endParaRPr lang="es-ES" sz="1400" dirty="0">
              <a:solidFill>
                <a:srgbClr val="404040"/>
              </a:solidFill>
              <a:latin typeface="Century Gothic" panose="020B0502020202020204" pitchFamily="34" charset="0"/>
              <a:cs typeface="Times New Roman" panose="02020603050405020304" pitchFamily="18" charset="0"/>
            </a:endParaRPr>
          </a:p>
          <a:p>
            <a:pPr marL="285750" indent="-285750">
              <a:buFont typeface="Wingdings" panose="05000000000000000000" pitchFamily="2" charset="2"/>
              <a:buChar char="§"/>
            </a:pPr>
            <a:r>
              <a:rPr lang="es-CO" sz="1400" dirty="0">
                <a:solidFill>
                  <a:srgbClr val="404040"/>
                </a:solidFill>
                <a:latin typeface="Century Gothic" panose="020B0502020202020204" pitchFamily="34" charset="0"/>
                <a:cs typeface="Times New Roman" panose="02020603050405020304" pitchFamily="18" charset="0"/>
              </a:rPr>
              <a:t>Dar continuidad a la realización de pruebas rápidas con las que se pretende reducir los tiempos de diagnóstico y mejorar la oportunidad en el tratamiento.</a:t>
            </a:r>
          </a:p>
          <a:p>
            <a:pPr marL="285750" indent="-285750">
              <a:buFont typeface="Wingdings" panose="05000000000000000000" pitchFamily="2" charset="2"/>
              <a:buChar char="§"/>
            </a:pPr>
            <a:r>
              <a:rPr lang="es-CO" sz="1400" dirty="0">
                <a:solidFill>
                  <a:srgbClr val="404040"/>
                </a:solidFill>
                <a:latin typeface="Century Gothic" panose="020B0502020202020204" pitchFamily="34" charset="0"/>
                <a:cs typeface="Times New Roman" panose="02020603050405020304" pitchFamily="18" charset="0"/>
              </a:rPr>
              <a:t>Continuar implementando la estrategia de captación temprana y seguimiento a inasistentes.</a:t>
            </a:r>
          </a:p>
          <a:p>
            <a:pPr marL="285750" indent="-285750">
              <a:buFont typeface="Wingdings" panose="05000000000000000000" pitchFamily="2" charset="2"/>
              <a:buChar char="§"/>
            </a:pPr>
            <a:r>
              <a:rPr lang="es-CO" sz="1400" dirty="0">
                <a:solidFill>
                  <a:srgbClr val="404040"/>
                </a:solidFill>
                <a:latin typeface="Century Gothic" panose="020B0502020202020204" pitchFamily="34" charset="0"/>
                <a:cs typeface="Times New Roman" panose="02020603050405020304" pitchFamily="18" charset="0"/>
              </a:rPr>
              <a:t>Seguir trabajando de la mano de la Secretaria de Salud de Medellín para el fortalecimiento de las competencias de los profesionales en el manejo integral de las gestantes con sífilis gestacional.</a:t>
            </a:r>
            <a:endParaRPr lang="es-ES" altLang="es-CO" sz="1400" dirty="0">
              <a:solidFill>
                <a:srgbClr val="404040"/>
              </a:solidFill>
              <a:latin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3666690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1228038489"/>
              </p:ext>
            </p:extLst>
          </p:nvPr>
        </p:nvGraphicFramePr>
        <p:xfrm>
          <a:off x="458480" y="1348271"/>
          <a:ext cx="10976435" cy="1554346"/>
        </p:xfrm>
        <a:graphic>
          <a:graphicData uri="http://schemas.openxmlformats.org/drawingml/2006/table">
            <a:tbl>
              <a:tblPr/>
              <a:tblGrid>
                <a:gridCol w="693840">
                  <a:extLst>
                    <a:ext uri="{9D8B030D-6E8A-4147-A177-3AD203B41FA5}">
                      <a16:colId xmlns:a16="http://schemas.microsoft.com/office/drawing/2014/main" val="20000"/>
                    </a:ext>
                  </a:extLst>
                </a:gridCol>
                <a:gridCol w="5208166">
                  <a:extLst>
                    <a:ext uri="{9D8B030D-6E8A-4147-A177-3AD203B41FA5}">
                      <a16:colId xmlns:a16="http://schemas.microsoft.com/office/drawing/2014/main" val="20001"/>
                    </a:ext>
                  </a:extLst>
                </a:gridCol>
                <a:gridCol w="1237608">
                  <a:extLst>
                    <a:ext uri="{9D8B030D-6E8A-4147-A177-3AD203B41FA5}">
                      <a16:colId xmlns:a16="http://schemas.microsoft.com/office/drawing/2014/main" val="20002"/>
                    </a:ext>
                  </a:extLst>
                </a:gridCol>
                <a:gridCol w="1172362">
                  <a:extLst>
                    <a:ext uri="{9D8B030D-6E8A-4147-A177-3AD203B41FA5}">
                      <a16:colId xmlns:a16="http://schemas.microsoft.com/office/drawing/2014/main" val="20003"/>
                    </a:ext>
                  </a:extLst>
                </a:gridCol>
                <a:gridCol w="1492097">
                  <a:extLst>
                    <a:ext uri="{9D8B030D-6E8A-4147-A177-3AD203B41FA5}">
                      <a16:colId xmlns:a16="http://schemas.microsoft.com/office/drawing/2014/main" val="20004"/>
                    </a:ext>
                  </a:extLst>
                </a:gridCol>
                <a:gridCol w="1172362">
                  <a:extLst>
                    <a:ext uri="{9D8B030D-6E8A-4147-A177-3AD203B41FA5}">
                      <a16:colId xmlns:a16="http://schemas.microsoft.com/office/drawing/2014/main" val="20005"/>
                    </a:ext>
                  </a:extLst>
                </a:gridCol>
              </a:tblGrid>
              <a:tr h="67047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88387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23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493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Evaluación de aplicación de guía de manejo, especifica: Guía de atención de Enfermedad Hipertensiva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4933"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0,90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493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0,88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493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0,73</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493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3</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bl>
          </a:graphicData>
        </a:graphic>
      </p:graphicFrame>
      <p:sp>
        <p:nvSpPr>
          <p:cNvPr id="2" name="Rectángulo 1">
            <a:extLst>
              <a:ext uri="{FF2B5EF4-FFF2-40B4-BE49-F238E27FC236}">
                <a16:creationId xmlns:a16="http://schemas.microsoft.com/office/drawing/2014/main" id="{C9AB3F2A-AF7E-472E-B824-BB570CB4B940}"/>
              </a:ext>
            </a:extLst>
          </p:cNvPr>
          <p:cNvSpPr/>
          <p:nvPr/>
        </p:nvSpPr>
        <p:spPr>
          <a:xfrm>
            <a:off x="599768" y="3349686"/>
            <a:ext cx="11307097" cy="2157514"/>
          </a:xfrm>
          <a:prstGeom prst="rect">
            <a:avLst/>
          </a:prstGeom>
        </p:spPr>
        <p:txBody>
          <a:bodyPr wrap="square">
            <a:spAutoFit/>
          </a:bodyPr>
          <a:lstStyle/>
          <a:p>
            <a:pPr marL="86995" indent="-6350" algn="just">
              <a:lnSpc>
                <a:spcPct val="115000"/>
              </a:lnSpc>
              <a:spcAft>
                <a:spcPts val="0"/>
              </a:spcAft>
              <a:defRPr/>
            </a:pPr>
            <a:r>
              <a:rPr lang="es-ES" sz="1400" dirty="0">
                <a:solidFill>
                  <a:srgbClr val="404040"/>
                </a:solidFill>
                <a:latin typeface="Century Gothic" panose="020B0502020202020204" pitchFamily="34" charset="0"/>
                <a:ea typeface="Calibri" panose="020F0502020204030204" pitchFamily="34" charset="0"/>
                <a:cs typeface="Times New Roman" panose="02020603050405020304" pitchFamily="18" charset="0"/>
              </a:rPr>
              <a:t>Acciones de mejora:</a:t>
            </a:r>
            <a:endParaRPr lang="es-CO" sz="1400" dirty="0">
              <a:latin typeface="Century Gothic" panose="020B0502020202020204" pitchFamily="34" charset="0"/>
              <a:ea typeface="Calibri" panose="020F0502020204030204" pitchFamily="34" charset="0"/>
              <a:cs typeface="Times New Roman" panose="02020603050405020304" pitchFamily="18" charset="0"/>
            </a:endParaRPr>
          </a:p>
          <a:p>
            <a:pPr marL="86995" indent="-6350" algn="just">
              <a:lnSpc>
                <a:spcPct val="115000"/>
              </a:lnSpc>
              <a:spcAft>
                <a:spcPts val="0"/>
              </a:spcAft>
              <a:defRPr/>
            </a:pPr>
            <a:r>
              <a:rPr lang="es-ES" sz="1400" dirty="0">
                <a:solidFill>
                  <a:srgbClr val="404040"/>
                </a:solidFill>
                <a:latin typeface="Century Gothic" panose="020B0502020202020204" pitchFamily="34" charset="0"/>
                <a:ea typeface="Calibri" panose="020F0502020204030204" pitchFamily="34" charset="0"/>
                <a:cs typeface="Times New Roman" panose="02020603050405020304" pitchFamily="18" charset="0"/>
              </a:rPr>
              <a:t> </a:t>
            </a:r>
            <a:endParaRPr lang="es-CO" sz="1400" dirty="0">
              <a:latin typeface="Century Gothic" panose="020B0502020202020204" pitchFamily="34" charset="0"/>
              <a:ea typeface="Calibri" panose="020F0502020204030204" pitchFamily="34" charset="0"/>
              <a:cs typeface="Times New Roman" panose="02020603050405020304" pitchFamily="18" charset="0"/>
            </a:endParaRPr>
          </a:p>
          <a:p>
            <a:pPr marL="285750" lvl="0" indent="-285750">
              <a:lnSpc>
                <a:spcPct val="150000"/>
              </a:lnSpc>
              <a:buFont typeface="Wingdings" panose="05000000000000000000" pitchFamily="2" charset="2"/>
              <a:buChar char="§"/>
            </a:pPr>
            <a:r>
              <a:rPr lang="es-CO" sz="1400" dirty="0">
                <a:solidFill>
                  <a:srgbClr val="404040"/>
                </a:solidFill>
                <a:latin typeface="Century Gothic" panose="020B0502020202020204" pitchFamily="34" charset="0"/>
                <a:cs typeface="Times New Roman" panose="02020603050405020304" pitchFamily="18" charset="0"/>
              </a:rPr>
              <a:t>Estandarizar al equipo evaluador (coordinadores asistenciales y de centros de salud).</a:t>
            </a:r>
          </a:p>
          <a:p>
            <a:pPr marL="285750" lvl="0" indent="-285750">
              <a:lnSpc>
                <a:spcPct val="150000"/>
              </a:lnSpc>
              <a:buFont typeface="Wingdings" panose="05000000000000000000" pitchFamily="2" charset="2"/>
              <a:buChar char="§"/>
            </a:pPr>
            <a:r>
              <a:rPr lang="es-CO" sz="1400" dirty="0">
                <a:solidFill>
                  <a:srgbClr val="404040"/>
                </a:solidFill>
                <a:latin typeface="Century Gothic" panose="020B0502020202020204" pitchFamily="34" charset="0"/>
                <a:cs typeface="Times New Roman" panose="02020603050405020304" pitchFamily="18" charset="0"/>
              </a:rPr>
              <a:t>Construir el repositorio de conocimiento de las GPC y los criterios de evaluación con las notiguias.</a:t>
            </a:r>
          </a:p>
          <a:p>
            <a:pPr marL="285750" lvl="0" indent="-285750">
              <a:lnSpc>
                <a:spcPct val="150000"/>
              </a:lnSpc>
              <a:buFont typeface="Wingdings" panose="05000000000000000000" pitchFamily="2" charset="2"/>
              <a:buChar char="§"/>
            </a:pPr>
            <a:r>
              <a:rPr lang="es-CO" sz="1400" dirty="0">
                <a:solidFill>
                  <a:srgbClr val="404040"/>
                </a:solidFill>
                <a:latin typeface="Century Gothic" panose="020B0502020202020204" pitchFamily="34" charset="0"/>
                <a:cs typeface="Times New Roman" panose="02020603050405020304" pitchFamily="18" charset="0"/>
              </a:rPr>
              <a:t>Definir encuentros sincrónicos y asincrónicos (videos) virtuales con el personal para conocer la GPC y Los criterios de evaluación y monitoreo.</a:t>
            </a:r>
          </a:p>
          <a:p>
            <a:endParaRPr lang="es-CO" dirty="0"/>
          </a:p>
        </p:txBody>
      </p:sp>
    </p:spTree>
    <p:extLst>
      <p:ext uri="{BB962C8B-B14F-4D97-AF65-F5344CB8AC3E}">
        <p14:creationId xmlns:p14="http://schemas.microsoft.com/office/powerpoint/2010/main" val="3597321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B6B57FFB-F290-40A6-B91C-2636BE99D8BB}"/>
              </a:ext>
            </a:extLst>
          </p:cNvPr>
          <p:cNvSpPr/>
          <p:nvPr/>
        </p:nvSpPr>
        <p:spPr>
          <a:xfrm>
            <a:off x="8953501" y="6530975"/>
            <a:ext cx="1571625" cy="6429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5" name="CuadroTexto 4">
            <a:extLst>
              <a:ext uri="{FF2B5EF4-FFF2-40B4-BE49-F238E27FC236}">
                <a16:creationId xmlns:a16="http://schemas.microsoft.com/office/drawing/2014/main" id="{A4522E8B-9E92-4BE9-A9C8-142800ABA0F6}"/>
              </a:ext>
            </a:extLst>
          </p:cNvPr>
          <p:cNvSpPr txBox="1"/>
          <p:nvPr/>
        </p:nvSpPr>
        <p:spPr>
          <a:xfrm>
            <a:off x="317039" y="131761"/>
            <a:ext cx="4482317" cy="769441"/>
          </a:xfrm>
          <a:prstGeom prst="rect">
            <a:avLst/>
          </a:prstGeom>
          <a:noFill/>
        </p:spPr>
        <p:txBody>
          <a:bodyPr wrap="none">
            <a:spAutoFit/>
          </a:bodyPr>
          <a:lstStyle/>
          <a:p>
            <a:pPr>
              <a:defRPr/>
            </a:pPr>
            <a:r>
              <a:rPr lang="es-CO" sz="2400" b="1" dirty="0">
                <a:solidFill>
                  <a:schemeClr val="bg1"/>
                </a:solidFill>
                <a:latin typeface="Century Gothic" panose="020B0502020202020204" pitchFamily="34" charset="0"/>
              </a:rPr>
              <a:t>Área de Gestión</a:t>
            </a:r>
          </a:p>
          <a:p>
            <a:pPr>
              <a:defRPr/>
            </a:pPr>
            <a:r>
              <a:rPr lang="es-CO" sz="2000" b="1" dirty="0">
                <a:solidFill>
                  <a:schemeClr val="bg1"/>
                </a:solidFill>
                <a:latin typeface="Century Gothic" pitchFamily="34" charset="0"/>
              </a:rPr>
              <a:t>Gestión Clínica o Asistencial (40%)</a:t>
            </a:r>
            <a:endParaRPr lang="es-ES_tradnl" sz="2000" b="1" dirty="0">
              <a:solidFill>
                <a:schemeClr val="bg1"/>
              </a:solidFill>
              <a:latin typeface="Century Gothic" pitchFamily="34" charset="0"/>
            </a:endParaRPr>
          </a:p>
        </p:txBody>
      </p:sp>
      <p:sp>
        <p:nvSpPr>
          <p:cNvPr id="15364" name="Rectangle 2">
            <a:extLst>
              <a:ext uri="{FF2B5EF4-FFF2-40B4-BE49-F238E27FC236}">
                <a16:creationId xmlns:a16="http://schemas.microsoft.com/office/drawing/2014/main" id="{50CCB429-3B69-4DD2-BA5B-75A3BB39E940}"/>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Tabla 6">
            <a:extLst>
              <a:ext uri="{FF2B5EF4-FFF2-40B4-BE49-F238E27FC236}">
                <a16:creationId xmlns:a16="http://schemas.microsoft.com/office/drawing/2014/main" id="{1504B8BB-9BC5-45FD-97D9-0CB1A9F0362A}"/>
              </a:ext>
            </a:extLst>
          </p:cNvPr>
          <p:cNvGraphicFramePr>
            <a:graphicFrameLocks noGrp="1"/>
          </p:cNvGraphicFramePr>
          <p:nvPr>
            <p:extLst>
              <p:ext uri="{D42A27DB-BD31-4B8C-83A1-F6EECF244321}">
                <p14:modId xmlns:p14="http://schemas.microsoft.com/office/powerpoint/2010/main" val="4018496098"/>
              </p:ext>
            </p:extLst>
          </p:nvPr>
        </p:nvGraphicFramePr>
        <p:xfrm>
          <a:off x="478144" y="1162775"/>
          <a:ext cx="10562917" cy="1420417"/>
        </p:xfrm>
        <a:graphic>
          <a:graphicData uri="http://schemas.openxmlformats.org/drawingml/2006/table">
            <a:tbl>
              <a:tblPr/>
              <a:tblGrid>
                <a:gridCol w="667701">
                  <a:extLst>
                    <a:ext uri="{9D8B030D-6E8A-4147-A177-3AD203B41FA5}">
                      <a16:colId xmlns:a16="http://schemas.microsoft.com/office/drawing/2014/main" val="20000"/>
                    </a:ext>
                  </a:extLst>
                </a:gridCol>
                <a:gridCol w="4724013">
                  <a:extLst>
                    <a:ext uri="{9D8B030D-6E8A-4147-A177-3AD203B41FA5}">
                      <a16:colId xmlns:a16="http://schemas.microsoft.com/office/drawing/2014/main" val="20001"/>
                    </a:ext>
                  </a:extLst>
                </a:gridCol>
                <a:gridCol w="1478926">
                  <a:extLst>
                    <a:ext uri="{9D8B030D-6E8A-4147-A177-3AD203B41FA5}">
                      <a16:colId xmlns:a16="http://schemas.microsoft.com/office/drawing/2014/main" val="20002"/>
                    </a:ext>
                  </a:extLst>
                </a:gridCol>
                <a:gridCol w="1128196">
                  <a:extLst>
                    <a:ext uri="{9D8B030D-6E8A-4147-A177-3AD203B41FA5}">
                      <a16:colId xmlns:a16="http://schemas.microsoft.com/office/drawing/2014/main" val="20003"/>
                    </a:ext>
                  </a:extLst>
                </a:gridCol>
                <a:gridCol w="1435885">
                  <a:extLst>
                    <a:ext uri="{9D8B030D-6E8A-4147-A177-3AD203B41FA5}">
                      <a16:colId xmlns:a16="http://schemas.microsoft.com/office/drawing/2014/main" val="20004"/>
                    </a:ext>
                  </a:extLst>
                </a:gridCol>
                <a:gridCol w="1128196">
                  <a:extLst>
                    <a:ext uri="{9D8B030D-6E8A-4147-A177-3AD203B41FA5}">
                      <a16:colId xmlns:a16="http://schemas.microsoft.com/office/drawing/2014/main" val="20005"/>
                    </a:ext>
                  </a:extLst>
                </a:gridCol>
              </a:tblGrid>
              <a:tr h="19407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88265" marR="57785" marT="31766"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95096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24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Evaluación de aplicación de guía de manejo de Crecimiento y Desarrollo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0,80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0,84</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0,80</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8" name="Tabla 7">
            <a:extLst>
              <a:ext uri="{FF2B5EF4-FFF2-40B4-BE49-F238E27FC236}">
                <a16:creationId xmlns:a16="http://schemas.microsoft.com/office/drawing/2014/main" id="{294986BD-7682-48F8-BD7B-2B702F04B41F}"/>
              </a:ext>
            </a:extLst>
          </p:cNvPr>
          <p:cNvGraphicFramePr>
            <a:graphicFrameLocks noGrp="1"/>
          </p:cNvGraphicFramePr>
          <p:nvPr>
            <p:extLst>
              <p:ext uri="{D42A27DB-BD31-4B8C-83A1-F6EECF244321}">
                <p14:modId xmlns:p14="http://schemas.microsoft.com/office/powerpoint/2010/main" val="2907643074"/>
              </p:ext>
            </p:extLst>
          </p:nvPr>
        </p:nvGraphicFramePr>
        <p:xfrm>
          <a:off x="478144" y="2836506"/>
          <a:ext cx="10562916" cy="1213621"/>
        </p:xfrm>
        <a:graphic>
          <a:graphicData uri="http://schemas.openxmlformats.org/drawingml/2006/table">
            <a:tbl>
              <a:tblPr/>
              <a:tblGrid>
                <a:gridCol w="691895">
                  <a:extLst>
                    <a:ext uri="{9D8B030D-6E8A-4147-A177-3AD203B41FA5}">
                      <a16:colId xmlns:a16="http://schemas.microsoft.com/office/drawing/2014/main" val="20000"/>
                    </a:ext>
                  </a:extLst>
                </a:gridCol>
                <a:gridCol w="4670322">
                  <a:extLst>
                    <a:ext uri="{9D8B030D-6E8A-4147-A177-3AD203B41FA5}">
                      <a16:colId xmlns:a16="http://schemas.microsoft.com/office/drawing/2014/main" val="20001"/>
                    </a:ext>
                  </a:extLst>
                </a:gridCol>
                <a:gridCol w="1442146">
                  <a:extLst>
                    <a:ext uri="{9D8B030D-6E8A-4147-A177-3AD203B41FA5}">
                      <a16:colId xmlns:a16="http://schemas.microsoft.com/office/drawing/2014/main" val="20002"/>
                    </a:ext>
                  </a:extLst>
                </a:gridCol>
                <a:gridCol w="1087088">
                  <a:extLst>
                    <a:ext uri="{9D8B030D-6E8A-4147-A177-3AD203B41FA5}">
                      <a16:colId xmlns:a16="http://schemas.microsoft.com/office/drawing/2014/main" val="20003"/>
                    </a:ext>
                  </a:extLst>
                </a:gridCol>
                <a:gridCol w="1492160">
                  <a:extLst>
                    <a:ext uri="{9D8B030D-6E8A-4147-A177-3AD203B41FA5}">
                      <a16:colId xmlns:a16="http://schemas.microsoft.com/office/drawing/2014/main" val="20004"/>
                    </a:ext>
                  </a:extLst>
                </a:gridCol>
                <a:gridCol w="1179305">
                  <a:extLst>
                    <a:ext uri="{9D8B030D-6E8A-4147-A177-3AD203B41FA5}">
                      <a16:colId xmlns:a16="http://schemas.microsoft.com/office/drawing/2014/main" val="20005"/>
                    </a:ext>
                  </a:extLst>
                </a:gridCol>
              </a:tblGrid>
              <a:tr h="23115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2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74416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25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Reingreso por el servicio de urgencias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0,03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No disponible</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0,009</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4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9" name="Tabla 8">
            <a:extLst>
              <a:ext uri="{FF2B5EF4-FFF2-40B4-BE49-F238E27FC236}">
                <a16:creationId xmlns:a16="http://schemas.microsoft.com/office/drawing/2014/main" id="{E6951DEA-80C3-4C1C-BFFD-34DDD4D138C2}"/>
              </a:ext>
            </a:extLst>
          </p:cNvPr>
          <p:cNvGraphicFramePr>
            <a:graphicFrameLocks noGrp="1"/>
          </p:cNvGraphicFramePr>
          <p:nvPr>
            <p:extLst>
              <p:ext uri="{D42A27DB-BD31-4B8C-83A1-F6EECF244321}">
                <p14:modId xmlns:p14="http://schemas.microsoft.com/office/powerpoint/2010/main" val="525443302"/>
              </p:ext>
            </p:extLst>
          </p:nvPr>
        </p:nvGraphicFramePr>
        <p:xfrm>
          <a:off x="478144" y="4293070"/>
          <a:ext cx="10562916" cy="1488338"/>
        </p:xfrm>
        <a:graphic>
          <a:graphicData uri="http://schemas.openxmlformats.org/drawingml/2006/table">
            <a:tbl>
              <a:tblPr/>
              <a:tblGrid>
                <a:gridCol w="682062">
                  <a:extLst>
                    <a:ext uri="{9D8B030D-6E8A-4147-A177-3AD203B41FA5}">
                      <a16:colId xmlns:a16="http://schemas.microsoft.com/office/drawing/2014/main" val="20000"/>
                    </a:ext>
                  </a:extLst>
                </a:gridCol>
                <a:gridCol w="4709652">
                  <a:extLst>
                    <a:ext uri="{9D8B030D-6E8A-4147-A177-3AD203B41FA5}">
                      <a16:colId xmlns:a16="http://schemas.microsoft.com/office/drawing/2014/main" val="20001"/>
                    </a:ext>
                  </a:extLst>
                </a:gridCol>
                <a:gridCol w="1412649">
                  <a:extLst>
                    <a:ext uri="{9D8B030D-6E8A-4147-A177-3AD203B41FA5}">
                      <a16:colId xmlns:a16="http://schemas.microsoft.com/office/drawing/2014/main" val="20002"/>
                    </a:ext>
                  </a:extLst>
                </a:gridCol>
                <a:gridCol w="1087088">
                  <a:extLst>
                    <a:ext uri="{9D8B030D-6E8A-4147-A177-3AD203B41FA5}">
                      <a16:colId xmlns:a16="http://schemas.microsoft.com/office/drawing/2014/main" val="20003"/>
                    </a:ext>
                  </a:extLst>
                </a:gridCol>
                <a:gridCol w="1399339">
                  <a:extLst>
                    <a:ext uri="{9D8B030D-6E8A-4147-A177-3AD203B41FA5}">
                      <a16:colId xmlns:a16="http://schemas.microsoft.com/office/drawing/2014/main" val="20004"/>
                    </a:ext>
                  </a:extLst>
                </a:gridCol>
                <a:gridCol w="1272126">
                  <a:extLst>
                    <a:ext uri="{9D8B030D-6E8A-4147-A177-3AD203B41FA5}">
                      <a16:colId xmlns:a16="http://schemas.microsoft.com/office/drawing/2014/main" val="20005"/>
                    </a:ext>
                  </a:extLst>
                </a:gridCol>
              </a:tblGrid>
              <a:tr h="74416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N°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Indicador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Estándar (año)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59690" marR="32385" marT="3111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ES" sz="1400" b="1" i="0" u="none" strike="noStrike" cap="none" normalizeH="0" baseline="0" dirty="0">
                          <a:ln>
                            <a:noFill/>
                          </a:ln>
                          <a:solidFill>
                            <a:srgbClr val="FFFFFF"/>
                          </a:solidFill>
                          <a:effectLst/>
                          <a:latin typeface="Century Gothic" panose="020B0502020202020204" pitchFamily="34" charset="0"/>
                        </a:rPr>
                        <a:t>Línea Base 2019</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Resultado 2021</a:t>
                      </a: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Calificación</a:t>
                      </a:r>
                    </a:p>
                  </a:txBody>
                  <a:tcPr marL="60959" marR="1905" marT="31111"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0"/>
                  </a:ext>
                </a:extLst>
              </a:tr>
              <a:tr h="74416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1" i="0" u="none" strike="noStrike" cap="none" normalizeH="0" baseline="0" dirty="0">
                          <a:ln>
                            <a:noFill/>
                          </a:ln>
                          <a:solidFill>
                            <a:srgbClr val="FFFFFF"/>
                          </a:solidFill>
                          <a:effectLst/>
                          <a:latin typeface="Century Gothic" panose="020B0502020202020204" pitchFamily="34" charset="0"/>
                        </a:rPr>
                        <a:t>26 </a:t>
                      </a:r>
                      <a:endParaRPr kumimoji="0" lang="es-CO" sz="14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Oportunidad promedio en la atención de consulta médica general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 3 </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3</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rPr>
                        <a:t>3</a:t>
                      </a:r>
                      <a:endPar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73025" marR="73025" marT="3875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es-CO"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5</a:t>
                      </a:r>
                    </a:p>
                  </a:txBody>
                  <a:tcPr marL="60960" marR="1905" marT="3112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76973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redondeado">
            <a:extLst>
              <a:ext uri="{FF2B5EF4-FFF2-40B4-BE49-F238E27FC236}">
                <a16:creationId xmlns:a16="http://schemas.microsoft.com/office/drawing/2014/main" id="{58905B36-A4A7-4D02-9B03-6471FE2C3E61}"/>
              </a:ext>
            </a:extLst>
          </p:cNvPr>
          <p:cNvSpPr/>
          <p:nvPr/>
        </p:nvSpPr>
        <p:spPr>
          <a:xfrm>
            <a:off x="8953501" y="6072189"/>
            <a:ext cx="1571625" cy="6429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27651" name="CuadroTexto 4">
            <a:extLst>
              <a:ext uri="{FF2B5EF4-FFF2-40B4-BE49-F238E27FC236}">
                <a16:creationId xmlns:a16="http://schemas.microsoft.com/office/drawing/2014/main" id="{A2EBCDA1-EBE8-48C9-8316-52BD822E8ACD}"/>
              </a:ext>
            </a:extLst>
          </p:cNvPr>
          <p:cNvSpPr txBox="1">
            <a:spLocks noChangeArrowheads="1"/>
          </p:cNvSpPr>
          <p:nvPr/>
        </p:nvSpPr>
        <p:spPr bwMode="auto">
          <a:xfrm>
            <a:off x="1703389" y="292100"/>
            <a:ext cx="6232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O" altLang="es-CO" sz="2000" b="1" dirty="0">
                <a:solidFill>
                  <a:schemeClr val="bg1"/>
                </a:solidFill>
                <a:latin typeface="Century Gothic" panose="020B0502020202020204" pitchFamily="34" charset="0"/>
              </a:rPr>
              <a:t>Resultado de la Evaluación Plan de Gestión 2015</a:t>
            </a:r>
          </a:p>
        </p:txBody>
      </p:sp>
      <p:sp>
        <p:nvSpPr>
          <p:cNvPr id="27652" name="Rectangle 2">
            <a:extLst>
              <a:ext uri="{FF2B5EF4-FFF2-40B4-BE49-F238E27FC236}">
                <a16:creationId xmlns:a16="http://schemas.microsoft.com/office/drawing/2014/main" id="{B5D966DF-8109-41D1-AAE0-CB13FE57B8E4}"/>
              </a:ext>
            </a:extLst>
          </p:cNvPr>
          <p:cNvSpPr>
            <a:spLocks noChangeArrowheads="1"/>
          </p:cNvSpPr>
          <p:nvPr/>
        </p:nvSpPr>
        <p:spPr bwMode="auto">
          <a:xfrm>
            <a:off x="1150938" y="2187059"/>
            <a:ext cx="104013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s-CO" altLang="es-CO" sz="1800">
              <a:latin typeface="Arial" panose="020B0604020202020204" pitchFamily="34" charset="0"/>
            </a:endParaRPr>
          </a:p>
        </p:txBody>
      </p:sp>
      <p:graphicFrame>
        <p:nvGraphicFramePr>
          <p:cNvPr id="7" name="7 Tabla">
            <a:extLst>
              <a:ext uri="{FF2B5EF4-FFF2-40B4-BE49-F238E27FC236}">
                <a16:creationId xmlns:a16="http://schemas.microsoft.com/office/drawing/2014/main" id="{25C3D8F6-DA4F-47B3-91AC-58597A9BF974}"/>
              </a:ext>
            </a:extLst>
          </p:cNvPr>
          <p:cNvGraphicFramePr>
            <a:graphicFrameLocks noGrp="1"/>
          </p:cNvGraphicFramePr>
          <p:nvPr>
            <p:extLst>
              <p:ext uri="{D42A27DB-BD31-4B8C-83A1-F6EECF244321}">
                <p14:modId xmlns:p14="http://schemas.microsoft.com/office/powerpoint/2010/main" val="438611967"/>
              </p:ext>
            </p:extLst>
          </p:nvPr>
        </p:nvGraphicFramePr>
        <p:xfrm>
          <a:off x="3071813" y="1963739"/>
          <a:ext cx="6096000" cy="2789237"/>
        </p:xfrm>
        <a:graphic>
          <a:graphicData uri="http://schemas.openxmlformats.org/drawingml/2006/table">
            <a:tbl>
              <a:tblPr firstRow="1" bandRow="1">
                <a:tableStyleId>{5C22544A-7EE6-4342-B048-85BDC9FD1C3A}</a:tableStyleId>
              </a:tblPr>
              <a:tblGrid>
                <a:gridCol w="1762116">
                  <a:extLst>
                    <a:ext uri="{9D8B030D-6E8A-4147-A177-3AD203B41FA5}">
                      <a16:colId xmlns:a16="http://schemas.microsoft.com/office/drawing/2014/main" val="20000"/>
                    </a:ext>
                  </a:extLst>
                </a:gridCol>
                <a:gridCol w="2270183">
                  <a:extLst>
                    <a:ext uri="{9D8B030D-6E8A-4147-A177-3AD203B41FA5}">
                      <a16:colId xmlns:a16="http://schemas.microsoft.com/office/drawing/2014/main" val="20001"/>
                    </a:ext>
                  </a:extLst>
                </a:gridCol>
                <a:gridCol w="2063701">
                  <a:extLst>
                    <a:ext uri="{9D8B030D-6E8A-4147-A177-3AD203B41FA5}">
                      <a16:colId xmlns:a16="http://schemas.microsoft.com/office/drawing/2014/main" val="20002"/>
                    </a:ext>
                  </a:extLst>
                </a:gridCol>
              </a:tblGrid>
              <a:tr h="817767">
                <a:tc gridSpan="3">
                  <a:txBody>
                    <a:bodyPr/>
                    <a:lstStyle/>
                    <a:p>
                      <a:pPr algn="ctr"/>
                      <a:r>
                        <a:rPr lang="es-ES_tradnl" sz="2400" dirty="0">
                          <a:latin typeface="Century Gothic" pitchFamily="34" charset="0"/>
                        </a:rPr>
                        <a:t>Cumplimiento</a:t>
                      </a:r>
                      <a:r>
                        <a:rPr lang="es-ES_tradnl" sz="2400" baseline="0" dirty="0">
                          <a:latin typeface="Century Gothic" pitchFamily="34" charset="0"/>
                        </a:rPr>
                        <a:t> Plan de Gestión 2021</a:t>
                      </a:r>
                      <a:endParaRPr lang="es-ES" sz="2400" dirty="0">
                        <a:latin typeface="Century Gothic" pitchFamily="34" charset="0"/>
                      </a:endParaRPr>
                    </a:p>
                  </a:txBody>
                  <a:tcPr marT="45732" marB="45732">
                    <a:solidFill>
                      <a:srgbClr val="00B050"/>
                    </a:solidFill>
                  </a:tcPr>
                </a:tc>
                <a:tc hMerge="1">
                  <a:txBody>
                    <a:bodyPr/>
                    <a:lstStyle/>
                    <a:p>
                      <a:endParaRPr lang="es-ES" dirty="0"/>
                    </a:p>
                  </a:txBody>
                  <a:tcPr/>
                </a:tc>
                <a:tc hMerge="1">
                  <a:txBody>
                    <a:bodyPr/>
                    <a:lstStyle/>
                    <a:p>
                      <a:endParaRPr lang="es-ES" dirty="0"/>
                    </a:p>
                  </a:txBody>
                  <a:tcPr/>
                </a:tc>
                <a:extLst>
                  <a:ext uri="{0D108BD9-81ED-4DB2-BD59-A6C34878D82A}">
                    <a16:rowId xmlns:a16="http://schemas.microsoft.com/office/drawing/2014/main" val="10000"/>
                  </a:ext>
                </a:extLst>
              </a:tr>
              <a:tr h="790298">
                <a:tc>
                  <a:txBody>
                    <a:bodyPr/>
                    <a:lstStyle/>
                    <a:p>
                      <a:pPr algn="ctr"/>
                      <a:r>
                        <a:rPr lang="es-ES_tradnl" sz="1800" b="1" dirty="0">
                          <a:solidFill>
                            <a:schemeClr val="tx1">
                              <a:lumMod val="75000"/>
                              <a:lumOff val="25000"/>
                            </a:schemeClr>
                          </a:solidFill>
                          <a:latin typeface="Century Gothic" pitchFamily="34" charset="0"/>
                        </a:rPr>
                        <a:t>Calificación</a:t>
                      </a:r>
                      <a:endParaRPr lang="es-ES" sz="1800" b="1" dirty="0">
                        <a:solidFill>
                          <a:schemeClr val="tx1">
                            <a:lumMod val="75000"/>
                            <a:lumOff val="25000"/>
                          </a:schemeClr>
                        </a:solidFill>
                        <a:latin typeface="Century Gothic" pitchFamily="34" charset="0"/>
                      </a:endParaRPr>
                    </a:p>
                  </a:txBody>
                  <a:tcPr marT="45732" marB="45732" anchor="ctr">
                    <a:solidFill>
                      <a:schemeClr val="accent3">
                        <a:lumMod val="60000"/>
                        <a:lumOff val="40000"/>
                      </a:schemeClr>
                    </a:solidFill>
                  </a:tcPr>
                </a:tc>
                <a:tc>
                  <a:txBody>
                    <a:bodyPr/>
                    <a:lstStyle/>
                    <a:p>
                      <a:pPr algn="ctr"/>
                      <a:r>
                        <a:rPr lang="es-ES_tradnl" sz="1800" b="1" dirty="0">
                          <a:solidFill>
                            <a:schemeClr val="tx1">
                              <a:lumMod val="75000"/>
                              <a:lumOff val="25000"/>
                            </a:schemeClr>
                          </a:solidFill>
                          <a:latin typeface="Century Gothic" pitchFamily="34" charset="0"/>
                        </a:rPr>
                        <a:t>3,81</a:t>
                      </a:r>
                      <a:endParaRPr lang="es-ES" sz="1800" b="1" dirty="0">
                        <a:solidFill>
                          <a:schemeClr val="tx1">
                            <a:lumMod val="75000"/>
                            <a:lumOff val="25000"/>
                          </a:schemeClr>
                        </a:solidFill>
                        <a:latin typeface="Century Gothic" pitchFamily="34" charset="0"/>
                      </a:endParaRPr>
                    </a:p>
                  </a:txBody>
                  <a:tcPr marT="45732" marB="45732" anchor="ctr">
                    <a:solidFill>
                      <a:schemeClr val="accent3">
                        <a:lumMod val="20000"/>
                        <a:lumOff val="80000"/>
                      </a:schemeClr>
                    </a:solidFill>
                  </a:tcPr>
                </a:tc>
                <a:tc>
                  <a:txBody>
                    <a:bodyPr/>
                    <a:lstStyle/>
                    <a:p>
                      <a:pPr algn="ctr"/>
                      <a:r>
                        <a:rPr lang="es-ES_tradnl" sz="1800" b="1" dirty="0">
                          <a:solidFill>
                            <a:schemeClr val="tx1">
                              <a:lumMod val="75000"/>
                              <a:lumOff val="25000"/>
                            </a:schemeClr>
                          </a:solidFill>
                          <a:latin typeface="Century Gothic" pitchFamily="34" charset="0"/>
                        </a:rPr>
                        <a:t> 76%</a:t>
                      </a:r>
                      <a:endParaRPr lang="es-ES" sz="1800" b="1" dirty="0">
                        <a:solidFill>
                          <a:schemeClr val="tx1">
                            <a:lumMod val="75000"/>
                            <a:lumOff val="25000"/>
                          </a:schemeClr>
                        </a:solidFill>
                        <a:latin typeface="Century Gothic" pitchFamily="34" charset="0"/>
                      </a:endParaRPr>
                    </a:p>
                  </a:txBody>
                  <a:tcPr marT="45732" marB="45732" anchor="ctr">
                    <a:solidFill>
                      <a:schemeClr val="accent3">
                        <a:lumMod val="20000"/>
                        <a:lumOff val="80000"/>
                      </a:schemeClr>
                    </a:solidFill>
                  </a:tcPr>
                </a:tc>
                <a:extLst>
                  <a:ext uri="{0D108BD9-81ED-4DB2-BD59-A6C34878D82A}">
                    <a16:rowId xmlns:a16="http://schemas.microsoft.com/office/drawing/2014/main" val="10001"/>
                  </a:ext>
                </a:extLst>
              </a:tr>
              <a:tr h="1181172">
                <a:tc>
                  <a:txBody>
                    <a:bodyPr/>
                    <a:lstStyle/>
                    <a:p>
                      <a:pPr algn="ctr"/>
                      <a:r>
                        <a:rPr lang="es-ES_tradnl" sz="1800" b="1" dirty="0">
                          <a:solidFill>
                            <a:schemeClr val="tx1">
                              <a:lumMod val="75000"/>
                              <a:lumOff val="25000"/>
                            </a:schemeClr>
                          </a:solidFill>
                          <a:latin typeface="Century Gothic" pitchFamily="34" charset="0"/>
                        </a:rPr>
                        <a:t>Resultado</a:t>
                      </a:r>
                      <a:endParaRPr lang="es-ES" sz="1800" b="1" dirty="0">
                        <a:solidFill>
                          <a:schemeClr val="tx1">
                            <a:lumMod val="75000"/>
                            <a:lumOff val="25000"/>
                          </a:schemeClr>
                        </a:solidFill>
                        <a:latin typeface="Century Gothic" pitchFamily="34" charset="0"/>
                      </a:endParaRPr>
                    </a:p>
                  </a:txBody>
                  <a:tcPr marT="45732" marB="45732" anchor="ctr">
                    <a:solidFill>
                      <a:schemeClr val="accent3">
                        <a:lumMod val="60000"/>
                        <a:lumOff val="40000"/>
                      </a:schemeClr>
                    </a:solidFill>
                  </a:tcPr>
                </a:tc>
                <a:tc gridSpan="2">
                  <a:txBody>
                    <a:bodyPr/>
                    <a:lstStyle/>
                    <a:p>
                      <a:pPr algn="ctr"/>
                      <a:r>
                        <a:rPr lang="es-ES_tradnl" sz="2000" b="1" dirty="0">
                          <a:solidFill>
                            <a:schemeClr val="tx1">
                              <a:lumMod val="75000"/>
                              <a:lumOff val="25000"/>
                            </a:schemeClr>
                          </a:solidFill>
                          <a:latin typeface="Century Gothic" pitchFamily="34" charset="0"/>
                        </a:rPr>
                        <a:t>Satisfactorio</a:t>
                      </a:r>
                      <a:endParaRPr lang="es-ES" sz="2000" b="1" dirty="0">
                        <a:solidFill>
                          <a:schemeClr val="tx1">
                            <a:lumMod val="75000"/>
                            <a:lumOff val="25000"/>
                          </a:schemeClr>
                        </a:solidFill>
                        <a:latin typeface="Century Gothic" pitchFamily="34" charset="0"/>
                      </a:endParaRPr>
                    </a:p>
                  </a:txBody>
                  <a:tcPr marT="45732" marB="45732" anchor="ctr">
                    <a:solidFill>
                      <a:schemeClr val="accent6">
                        <a:lumMod val="20000"/>
                        <a:lumOff val="80000"/>
                      </a:schemeClr>
                    </a:solidFill>
                  </a:tcPr>
                </a:tc>
                <a:tc hMerge="1">
                  <a:txBody>
                    <a:bodyPr/>
                    <a:lstStyle/>
                    <a:p>
                      <a:endParaRPr lang="es-ES"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a:spLocks noChangeArrowheads="1"/>
          </p:cNvSpPr>
          <p:nvPr/>
        </p:nvSpPr>
        <p:spPr bwMode="auto">
          <a:xfrm>
            <a:off x="2126042" y="2866947"/>
            <a:ext cx="7371819" cy="1015663"/>
          </a:xfrm>
          <a:prstGeom prst="rect">
            <a:avLst/>
          </a:prstGeom>
          <a:noFill/>
          <a:ln>
            <a:noFill/>
          </a:ln>
        </p:spPr>
        <p:txBody>
          <a:bodyPr wrap="square">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6000" b="1" dirty="0">
                <a:solidFill>
                  <a:schemeClr val="tx1">
                    <a:lumMod val="75000"/>
                    <a:lumOff val="25000"/>
                  </a:schemeClr>
                </a:solidFill>
                <a:latin typeface="Century Gothic" panose="020B0502020202020204" pitchFamily="34" charset="0"/>
              </a:rPr>
              <a:t>¡Gracias!</a:t>
            </a:r>
          </a:p>
        </p:txBody>
      </p:sp>
      <p:pic>
        <p:nvPicPr>
          <p:cNvPr id="4" name="Imagen 3" descr="Interfaz de usuario gráfica, Sitio web&#10;&#10;Descripción generada automáticamente">
            <a:extLst>
              <a:ext uri="{FF2B5EF4-FFF2-40B4-BE49-F238E27FC236}">
                <a16:creationId xmlns:a16="http://schemas.microsoft.com/office/drawing/2014/main" id="{52BBA03E-B6D9-184F-95B8-C1D8016331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2277" y="-453453"/>
            <a:ext cx="13804277" cy="7764906"/>
          </a:xfrm>
          <a:prstGeom prst="rect">
            <a:avLst/>
          </a:prstGeom>
        </p:spPr>
      </p:pic>
      <p:sp>
        <p:nvSpPr>
          <p:cNvPr id="5" name="Rectángulo 4">
            <a:extLst>
              <a:ext uri="{FF2B5EF4-FFF2-40B4-BE49-F238E27FC236}">
                <a16:creationId xmlns:a16="http://schemas.microsoft.com/office/drawing/2014/main" id="{C8C3F754-1095-5042-8F35-10EC546F4EF8}"/>
              </a:ext>
            </a:extLst>
          </p:cNvPr>
          <p:cNvSpPr/>
          <p:nvPr/>
        </p:nvSpPr>
        <p:spPr>
          <a:xfrm>
            <a:off x="7998951" y="604246"/>
            <a:ext cx="3669792" cy="1754326"/>
          </a:xfrm>
          <a:prstGeom prst="rect">
            <a:avLst/>
          </a:prstGeom>
        </p:spPr>
        <p:txBody>
          <a:bodyPr wrap="square">
            <a:spAutoFit/>
          </a:bodyPr>
          <a:lstStyle/>
          <a:p>
            <a:pPr algn="ctr"/>
            <a:r>
              <a:rPr lang="es-CO" b="1" dirty="0">
                <a:solidFill>
                  <a:schemeClr val="tx1">
                    <a:lumMod val="50000"/>
                    <a:lumOff val="50000"/>
                  </a:schemeClr>
                </a:solidFill>
                <a:latin typeface="Century Gothic" pitchFamily="34" charset="0"/>
              </a:rPr>
              <a:t>Trabajamos para </a:t>
            </a:r>
            <a:r>
              <a:rPr lang="es-ES" b="1" dirty="0">
                <a:solidFill>
                  <a:schemeClr val="tx1">
                    <a:lumMod val="50000"/>
                    <a:lumOff val="50000"/>
                  </a:schemeClr>
                </a:solidFill>
                <a:latin typeface="Century Gothic" pitchFamily="34" charset="0"/>
              </a:rPr>
              <a:t>que Medellín tenga en Metrosalud, la mejor herramienta de política pública en salud para la equidad, la justicia y la creación de ciudadanía.</a:t>
            </a:r>
            <a:endParaRPr lang="es-ES" dirty="0">
              <a:solidFill>
                <a:schemeClr val="tx1">
                  <a:lumMod val="50000"/>
                  <a:lumOff val="50000"/>
                </a:schemeClr>
              </a:solidFill>
              <a:latin typeface="Century Gothic" pitchFamily="34" charset="0"/>
            </a:endParaRPr>
          </a:p>
        </p:txBody>
      </p:sp>
      <p:sp>
        <p:nvSpPr>
          <p:cNvPr id="6" name="CuadroTexto 5">
            <a:extLst>
              <a:ext uri="{FF2B5EF4-FFF2-40B4-BE49-F238E27FC236}">
                <a16:creationId xmlns:a16="http://schemas.microsoft.com/office/drawing/2014/main" id="{6CA6B400-581C-354F-A2D3-B9DFB754520A}"/>
              </a:ext>
            </a:extLst>
          </p:cNvPr>
          <p:cNvSpPr txBox="1"/>
          <p:nvPr/>
        </p:nvSpPr>
        <p:spPr>
          <a:xfrm>
            <a:off x="8784299" y="2358572"/>
            <a:ext cx="2563318" cy="584775"/>
          </a:xfrm>
          <a:prstGeom prst="rect">
            <a:avLst/>
          </a:prstGeom>
          <a:noFill/>
        </p:spPr>
        <p:txBody>
          <a:bodyPr wrap="square" rtlCol="0">
            <a:spAutoFit/>
          </a:bodyPr>
          <a:lstStyle/>
          <a:p>
            <a:r>
              <a:rPr lang="es-CO" sz="3200" b="1" dirty="0">
                <a:solidFill>
                  <a:schemeClr val="tx1">
                    <a:lumMod val="50000"/>
                    <a:lumOff val="50000"/>
                  </a:schemeClr>
                </a:solidFill>
                <a:latin typeface="Century Gothic" panose="020B0502020202020204" pitchFamily="34" charset="0"/>
              </a:rPr>
              <a:t>¡Gracias!</a:t>
            </a:r>
          </a:p>
        </p:txBody>
      </p:sp>
    </p:spTree>
    <p:extLst>
      <p:ext uri="{BB962C8B-B14F-4D97-AF65-F5344CB8AC3E}">
        <p14:creationId xmlns:p14="http://schemas.microsoft.com/office/powerpoint/2010/main" val="135289404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5348</TotalTime>
  <Words>2544</Words>
  <Application>Microsoft Office PowerPoint</Application>
  <PresentationFormat>Panorámica</PresentationFormat>
  <Paragraphs>490</Paragraphs>
  <Slides>23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23</vt:i4>
      </vt:variant>
    </vt:vector>
  </HeadingPairs>
  <TitlesOfParts>
    <vt:vector size="30" baseType="lpstr">
      <vt:lpstr>Arial</vt:lpstr>
      <vt:lpstr>Calibri</vt:lpstr>
      <vt:lpstr>Calibri Light</vt:lpstr>
      <vt:lpstr>Century Gothic</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JOHN ALEJANDRO OSORIO HENAO</dc:creator>
  <cp:lastModifiedBy>Luz Maria Ramirez Correa</cp:lastModifiedBy>
  <cp:revision>512</cp:revision>
  <cp:lastPrinted>2020-02-14T18:31:46Z</cp:lastPrinted>
  <dcterms:created xsi:type="dcterms:W3CDTF">2019-02-18T15:14:46Z</dcterms:created>
  <dcterms:modified xsi:type="dcterms:W3CDTF">2022-03-30T21:54:21Z</dcterms:modified>
</cp:coreProperties>
</file>